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31"/>
    <p:restoredTop sz="94610"/>
  </p:normalViewPr>
  <p:slideViewPr>
    <p:cSldViewPr snapToGrid="0" snapToObjects="1">
      <p:cViewPr varScale="1">
        <p:scale>
          <a:sx n="146" d="100"/>
          <a:sy n="146" d="100"/>
        </p:scale>
        <p:origin x="85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23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44.pn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8" Type="http://schemas.openxmlformats.org/officeDocument/2006/relationships/hyperlink" Target="https://NCPgambling.org/chat" TargetMode="External"/><Relationship Id="rId3" Type="http://schemas.openxmlformats.org/officeDocument/2006/relationships/image" Target="../media/image45.png"/><Relationship Id="rId7" Type="http://schemas.openxmlformats.org/officeDocument/2006/relationships/hyperlink" Target="sms:800GAM"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tel:1-800-522-4700" TargetMode="External"/><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48.png"/></Relationships>
</file>

<file path=ppt/slides/_rels/slide1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7.png"/><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EDF3F5"/>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52500" y="238125"/>
            <a:ext cx="4048125" cy="3328988"/>
          </a:xfrm>
          <a:prstGeom prst="rect">
            <a:avLst/>
          </a:prstGeom>
        </p:spPr>
      </p:pic>
      <p:pic>
        <p:nvPicPr>
          <p:cNvPr id="3" name="Image 1" descr="preencoded.png"/>
          <p:cNvPicPr>
            <a:picLocks noChangeAspect="1"/>
          </p:cNvPicPr>
          <p:nvPr/>
        </p:nvPicPr>
        <p:blipFill>
          <a:blip r:embed="rId4"/>
          <a:stretch>
            <a:fillRect/>
          </a:stretch>
        </p:blipFill>
        <p:spPr>
          <a:xfrm>
            <a:off x="5248275" y="947114"/>
            <a:ext cx="2690813" cy="3333750"/>
          </a:xfrm>
          <a:prstGeom prst="rect">
            <a:avLst/>
          </a:prstGeom>
        </p:spPr>
      </p:pic>
      <p:pic>
        <p:nvPicPr>
          <p:cNvPr id="4" name="Image 2" descr="preencoded.png"/>
          <p:cNvPicPr>
            <a:picLocks noChangeAspect="1"/>
          </p:cNvPicPr>
          <p:nvPr/>
        </p:nvPicPr>
        <p:blipFill>
          <a:blip r:embed="rId5"/>
          <a:stretch>
            <a:fillRect/>
          </a:stretch>
        </p:blipFill>
        <p:spPr>
          <a:xfrm>
            <a:off x="5500688" y="604214"/>
            <a:ext cx="2881313" cy="3471863"/>
          </a:xfrm>
          <a:prstGeom prst="rect">
            <a:avLst/>
          </a:prstGeom>
        </p:spPr>
      </p:pic>
      <p:pic>
        <p:nvPicPr>
          <p:cNvPr id="5" name="Image 3" descr="preencoded.png"/>
          <p:cNvPicPr>
            <a:picLocks noChangeAspect="1"/>
          </p:cNvPicPr>
          <p:nvPr/>
        </p:nvPicPr>
        <p:blipFill>
          <a:blip r:embed="rId6"/>
          <a:stretch>
            <a:fillRect/>
          </a:stretch>
        </p:blipFill>
        <p:spPr>
          <a:xfrm>
            <a:off x="1410036" y="467358"/>
            <a:ext cx="1197417" cy="446333"/>
          </a:xfrm>
          <a:prstGeom prst="rect">
            <a:avLst/>
          </a:prstGeom>
        </p:spPr>
      </p:pic>
      <p:pic>
        <p:nvPicPr>
          <p:cNvPr id="6" name="Image 4" descr="preencoded.png"/>
          <p:cNvPicPr>
            <a:picLocks noChangeAspect="1"/>
          </p:cNvPicPr>
          <p:nvPr/>
        </p:nvPicPr>
        <p:blipFill>
          <a:blip r:embed="rId7"/>
          <a:stretch>
            <a:fillRect/>
          </a:stretch>
        </p:blipFill>
        <p:spPr>
          <a:xfrm>
            <a:off x="476250" y="3100387"/>
            <a:ext cx="2366963" cy="1662113"/>
          </a:xfrm>
          <a:prstGeom prst="rect">
            <a:avLst/>
          </a:prstGeom>
        </p:spPr>
      </p:pic>
      <p:pic>
        <p:nvPicPr>
          <p:cNvPr id="7" name="Image 5" descr="preencoded.png"/>
          <p:cNvPicPr>
            <a:picLocks noChangeAspect="1"/>
          </p:cNvPicPr>
          <p:nvPr/>
        </p:nvPicPr>
        <p:blipFill>
          <a:blip r:embed="rId8"/>
          <a:stretch>
            <a:fillRect/>
          </a:stretch>
        </p:blipFill>
        <p:spPr>
          <a:xfrm>
            <a:off x="3821162" y="3811768"/>
            <a:ext cx="1190625" cy="1188415"/>
          </a:xfrm>
          <a:prstGeom prst="rect">
            <a:avLst/>
          </a:prstGeom>
        </p:spPr>
      </p:pic>
      <p:sp>
        <p:nvSpPr>
          <p:cNvPr id="8" name="Text 0"/>
          <p:cNvSpPr/>
          <p:nvPr/>
        </p:nvSpPr>
        <p:spPr>
          <a:xfrm>
            <a:off x="1428750" y="2316333"/>
            <a:ext cx="3674848" cy="142875"/>
          </a:xfrm>
          <a:prstGeom prst="rect">
            <a:avLst/>
          </a:prstGeom>
          <a:noFill/>
          <a:ln/>
        </p:spPr>
        <p:txBody>
          <a:bodyPr wrap="square" rtlCol="0" anchor="ctr"/>
          <a:lstStyle/>
          <a:p>
            <a:pPr marL="0" indent="0" algn="l">
              <a:lnSpc>
                <a:spcPts val="1140"/>
              </a:lnSpc>
              <a:buNone/>
            </a:pPr>
            <a:r>
              <a:rPr lang="en-US" sz="1425" b="1" dirty="0">
                <a:solidFill>
                  <a:srgbClr val="FFFFFF">
                    <a:alpha val="99000"/>
                  </a:srgbClr>
                </a:solidFill>
                <a:latin typeface="Barlow" pitchFamily="34" charset="0"/>
                <a:ea typeface="Barlow" pitchFamily="34" charset="-122"/>
                <a:cs typeface="Barlow" pitchFamily="34" charset="-120"/>
              </a:rPr>
              <a:t>[Your Name]</a:t>
            </a:r>
            <a:endParaRPr lang="en-US" sz="1425" dirty="0"/>
          </a:p>
        </p:txBody>
      </p:sp>
      <p:sp>
        <p:nvSpPr>
          <p:cNvPr id="9" name="Text 1"/>
          <p:cNvSpPr/>
          <p:nvPr/>
        </p:nvSpPr>
        <p:spPr>
          <a:xfrm>
            <a:off x="1428750" y="2602083"/>
            <a:ext cx="3438830" cy="180975"/>
          </a:xfrm>
          <a:prstGeom prst="rect">
            <a:avLst/>
          </a:prstGeom>
          <a:noFill/>
          <a:ln/>
        </p:spPr>
        <p:txBody>
          <a:bodyPr wrap="square" rtlCol="0" anchor="ctr"/>
          <a:lstStyle/>
          <a:p>
            <a:pPr marL="0" indent="0" algn="l">
              <a:lnSpc>
                <a:spcPts val="1425"/>
              </a:lnSpc>
              <a:buNone/>
            </a:pPr>
            <a:r>
              <a:rPr lang="en-US" sz="1425" b="1" dirty="0">
                <a:solidFill>
                  <a:srgbClr val="FFFFFF">
                    <a:alpha val="99000"/>
                  </a:srgbClr>
                </a:solidFill>
                <a:latin typeface="Barlow" pitchFamily="34" charset="0"/>
                <a:ea typeface="Barlow" pitchFamily="34" charset="-122"/>
                <a:cs typeface="Barlow" pitchFamily="34" charset="-120"/>
              </a:rPr>
              <a:t>[Your Organization Name]</a:t>
            </a:r>
            <a:endParaRPr lang="en-US" sz="1425" dirty="0"/>
          </a:p>
        </p:txBody>
      </p:sp>
      <p:sp>
        <p:nvSpPr>
          <p:cNvPr id="10" name="Text 2"/>
          <p:cNvSpPr/>
          <p:nvPr/>
        </p:nvSpPr>
        <p:spPr>
          <a:xfrm>
            <a:off x="1309272" y="1134874"/>
            <a:ext cx="3496090" cy="933450"/>
          </a:xfrm>
          <a:prstGeom prst="rect">
            <a:avLst/>
          </a:prstGeom>
          <a:noFill/>
          <a:ln/>
        </p:spPr>
        <p:txBody>
          <a:bodyPr wrap="square" rtlCol="0" anchor="ctr"/>
          <a:lstStyle/>
          <a:p>
            <a:pPr marL="0" indent="0" algn="l">
              <a:lnSpc>
                <a:spcPts val="3660"/>
              </a:lnSpc>
              <a:buNone/>
            </a:pPr>
            <a:r>
              <a:rPr lang="en-US" sz="4200" b="1" dirty="0">
                <a:solidFill>
                  <a:srgbClr val="FFFFFF">
                    <a:alpha val="99000"/>
                  </a:srgbClr>
                </a:solidFill>
                <a:latin typeface="Barlow Condensed" pitchFamily="34" charset="0"/>
                <a:ea typeface="Barlow Condensed" pitchFamily="34" charset="-122"/>
                <a:cs typeface="Barlow Condensed" pitchFamily="34" charset="-120"/>
              </a:rPr>
              <a:t>PROBLEM GAMBLING </a:t>
            </a:r>
            <a:r>
              <a:rPr lang="en-US" sz="4200" dirty="0">
                <a:solidFill>
                  <a:srgbClr val="FFFFFF">
                    <a:alpha val="99000"/>
                  </a:srgbClr>
                </a:solidFill>
                <a:latin typeface="Barlow Condensed" pitchFamily="34" charset="0"/>
                <a:ea typeface="Barlow Condensed" pitchFamily="34" charset="-122"/>
                <a:cs typeface="Barlow Condensed" pitchFamily="34" charset="-120"/>
              </a:rPr>
              <a:t>101</a:t>
            </a:r>
            <a:endParaRPr lang="en-US" sz="4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EDF3F5"/>
        </a:solidFill>
        <a:effectLst/>
      </p:bgPr>
    </p:bg>
    <p:spTree>
      <p:nvGrpSpPr>
        <p:cNvPr id="1" name=""/>
        <p:cNvGrpSpPr/>
        <p:nvPr/>
      </p:nvGrpSpPr>
      <p:grpSpPr>
        <a:xfrm>
          <a:off x="0" y="0"/>
          <a:ext cx="0" cy="0"/>
          <a:chOff x="0" y="0"/>
          <a:chExt cx="0" cy="0"/>
        </a:xfrm>
      </p:grpSpPr>
      <p:sp>
        <p:nvSpPr>
          <p:cNvPr id="2" name="Shape 0"/>
          <p:cNvSpPr/>
          <p:nvPr/>
        </p:nvSpPr>
        <p:spPr>
          <a:xfrm>
            <a:off x="3638550" y="509587"/>
            <a:ext cx="4152900" cy="457200"/>
          </a:xfrm>
          <a:prstGeom prst="rect">
            <a:avLst/>
          </a:prstGeom>
          <a:noFill/>
          <a:ln/>
        </p:spPr>
        <p:txBody>
          <a:bodyPr/>
          <a:lstStyle/>
          <a:p>
            <a:endParaRPr lang="en-US"/>
          </a:p>
        </p:txBody>
      </p:sp>
      <p:sp>
        <p:nvSpPr>
          <p:cNvPr id="3" name="Shape 1"/>
          <p:cNvSpPr/>
          <p:nvPr/>
        </p:nvSpPr>
        <p:spPr>
          <a:xfrm>
            <a:off x="3638550" y="1157288"/>
            <a:ext cx="4152900" cy="457200"/>
          </a:xfrm>
          <a:prstGeom prst="rect">
            <a:avLst/>
          </a:prstGeom>
          <a:noFill/>
          <a:ln/>
        </p:spPr>
        <p:txBody>
          <a:bodyPr/>
          <a:lstStyle/>
          <a:p>
            <a:endParaRPr lang="en-US"/>
          </a:p>
        </p:txBody>
      </p:sp>
      <p:sp>
        <p:nvSpPr>
          <p:cNvPr id="4" name="Shape 2"/>
          <p:cNvSpPr/>
          <p:nvPr/>
        </p:nvSpPr>
        <p:spPr>
          <a:xfrm>
            <a:off x="3638550" y="1804988"/>
            <a:ext cx="4152900" cy="685800"/>
          </a:xfrm>
          <a:prstGeom prst="rect">
            <a:avLst/>
          </a:prstGeom>
          <a:noFill/>
          <a:ln/>
        </p:spPr>
        <p:txBody>
          <a:bodyPr/>
          <a:lstStyle/>
          <a:p>
            <a:endParaRPr lang="en-US"/>
          </a:p>
        </p:txBody>
      </p:sp>
      <p:sp>
        <p:nvSpPr>
          <p:cNvPr id="5" name="Shape 3"/>
          <p:cNvSpPr/>
          <p:nvPr/>
        </p:nvSpPr>
        <p:spPr>
          <a:xfrm>
            <a:off x="3638550" y="2681289"/>
            <a:ext cx="4152900" cy="457200"/>
          </a:xfrm>
          <a:prstGeom prst="rect">
            <a:avLst/>
          </a:prstGeom>
          <a:noFill/>
          <a:ln/>
        </p:spPr>
        <p:txBody>
          <a:bodyPr/>
          <a:lstStyle/>
          <a:p>
            <a:endParaRPr lang="en-US"/>
          </a:p>
        </p:txBody>
      </p:sp>
      <p:sp>
        <p:nvSpPr>
          <p:cNvPr id="6" name="Shape 4"/>
          <p:cNvSpPr/>
          <p:nvPr/>
        </p:nvSpPr>
        <p:spPr>
          <a:xfrm>
            <a:off x="3638550" y="3328989"/>
            <a:ext cx="4152900" cy="457200"/>
          </a:xfrm>
          <a:prstGeom prst="rect">
            <a:avLst/>
          </a:prstGeom>
          <a:noFill/>
          <a:ln/>
        </p:spPr>
        <p:txBody>
          <a:bodyPr/>
          <a:lstStyle/>
          <a:p>
            <a:endParaRPr lang="en-US"/>
          </a:p>
        </p:txBody>
      </p:sp>
      <p:sp>
        <p:nvSpPr>
          <p:cNvPr id="7" name="Shape 5"/>
          <p:cNvSpPr/>
          <p:nvPr/>
        </p:nvSpPr>
        <p:spPr>
          <a:xfrm>
            <a:off x="3638550" y="3976690"/>
            <a:ext cx="4152900" cy="457200"/>
          </a:xfrm>
          <a:prstGeom prst="rect">
            <a:avLst/>
          </a:prstGeom>
          <a:noFill/>
          <a:ln/>
        </p:spPr>
        <p:txBody>
          <a:bodyPr/>
          <a:lstStyle/>
          <a:p>
            <a:endParaRPr lang="en-US"/>
          </a:p>
        </p:txBody>
      </p:sp>
      <p:sp>
        <p:nvSpPr>
          <p:cNvPr id="8" name="Shape 6"/>
          <p:cNvSpPr/>
          <p:nvPr/>
        </p:nvSpPr>
        <p:spPr>
          <a:xfrm>
            <a:off x="3843338" y="3976690"/>
            <a:ext cx="3948112" cy="457200"/>
          </a:xfrm>
          <a:prstGeom prst="rect">
            <a:avLst/>
          </a:prstGeom>
          <a:noFill/>
          <a:ln/>
        </p:spPr>
        <p:txBody>
          <a:bodyPr/>
          <a:lstStyle/>
          <a:p>
            <a:endParaRPr lang="en-US"/>
          </a:p>
        </p:txBody>
      </p:sp>
      <p:sp>
        <p:nvSpPr>
          <p:cNvPr id="9" name="Shape 7"/>
          <p:cNvSpPr/>
          <p:nvPr/>
        </p:nvSpPr>
        <p:spPr>
          <a:xfrm>
            <a:off x="3843338" y="3328989"/>
            <a:ext cx="3948112" cy="457200"/>
          </a:xfrm>
          <a:prstGeom prst="rect">
            <a:avLst/>
          </a:prstGeom>
          <a:noFill/>
          <a:ln/>
        </p:spPr>
        <p:txBody>
          <a:bodyPr/>
          <a:lstStyle/>
          <a:p>
            <a:endParaRPr lang="en-US"/>
          </a:p>
        </p:txBody>
      </p:sp>
      <p:sp>
        <p:nvSpPr>
          <p:cNvPr id="10" name="Shape 8"/>
          <p:cNvSpPr/>
          <p:nvPr/>
        </p:nvSpPr>
        <p:spPr>
          <a:xfrm>
            <a:off x="3843338" y="2681289"/>
            <a:ext cx="3948112" cy="457200"/>
          </a:xfrm>
          <a:prstGeom prst="rect">
            <a:avLst/>
          </a:prstGeom>
          <a:noFill/>
          <a:ln/>
        </p:spPr>
        <p:txBody>
          <a:bodyPr/>
          <a:lstStyle/>
          <a:p>
            <a:endParaRPr lang="en-US"/>
          </a:p>
        </p:txBody>
      </p:sp>
      <p:sp>
        <p:nvSpPr>
          <p:cNvPr id="11" name="Shape 9"/>
          <p:cNvSpPr/>
          <p:nvPr/>
        </p:nvSpPr>
        <p:spPr>
          <a:xfrm>
            <a:off x="3843338" y="1804988"/>
            <a:ext cx="3948112" cy="685800"/>
          </a:xfrm>
          <a:prstGeom prst="rect">
            <a:avLst/>
          </a:prstGeom>
          <a:noFill/>
          <a:ln/>
        </p:spPr>
        <p:txBody>
          <a:bodyPr/>
          <a:lstStyle/>
          <a:p>
            <a:endParaRPr lang="en-US"/>
          </a:p>
        </p:txBody>
      </p:sp>
      <p:sp>
        <p:nvSpPr>
          <p:cNvPr id="12" name="Shape 10"/>
          <p:cNvSpPr/>
          <p:nvPr/>
        </p:nvSpPr>
        <p:spPr>
          <a:xfrm>
            <a:off x="3843338" y="1157288"/>
            <a:ext cx="3948112" cy="457200"/>
          </a:xfrm>
          <a:prstGeom prst="rect">
            <a:avLst/>
          </a:prstGeom>
          <a:noFill/>
          <a:ln/>
        </p:spPr>
        <p:txBody>
          <a:bodyPr/>
          <a:lstStyle/>
          <a:p>
            <a:endParaRPr lang="en-US"/>
          </a:p>
        </p:txBody>
      </p:sp>
      <p:sp>
        <p:nvSpPr>
          <p:cNvPr id="13" name="Shape 11"/>
          <p:cNvSpPr/>
          <p:nvPr/>
        </p:nvSpPr>
        <p:spPr>
          <a:xfrm>
            <a:off x="3843338" y="509587"/>
            <a:ext cx="3948112" cy="457200"/>
          </a:xfrm>
          <a:prstGeom prst="rect">
            <a:avLst/>
          </a:prstGeom>
          <a:noFill/>
          <a:ln/>
        </p:spPr>
        <p:txBody>
          <a:bodyPr/>
          <a:lstStyle/>
          <a:p>
            <a:endParaRPr lang="en-US"/>
          </a:p>
        </p:txBody>
      </p:sp>
      <p:pic>
        <p:nvPicPr>
          <p:cNvPr id="14" name="Image 0" descr="preencoded.png"/>
          <p:cNvPicPr>
            <a:picLocks noChangeAspect="1"/>
          </p:cNvPicPr>
          <p:nvPr/>
        </p:nvPicPr>
        <p:blipFill>
          <a:blip r:embed="rId3"/>
          <a:stretch>
            <a:fillRect/>
          </a:stretch>
        </p:blipFill>
        <p:spPr>
          <a:xfrm>
            <a:off x="433388" y="238125"/>
            <a:ext cx="3614738" cy="4524375"/>
          </a:xfrm>
          <a:prstGeom prst="rect">
            <a:avLst/>
          </a:prstGeom>
        </p:spPr>
      </p:pic>
      <p:pic>
        <p:nvPicPr>
          <p:cNvPr id="15" name="Image 1" descr="preencoded.png"/>
          <p:cNvPicPr>
            <a:picLocks noChangeAspect="1"/>
          </p:cNvPicPr>
          <p:nvPr/>
        </p:nvPicPr>
        <p:blipFill>
          <a:blip r:embed="rId4"/>
          <a:stretch>
            <a:fillRect/>
          </a:stretch>
        </p:blipFill>
        <p:spPr>
          <a:xfrm>
            <a:off x="5715000" y="3338512"/>
            <a:ext cx="2376488" cy="1666875"/>
          </a:xfrm>
          <a:prstGeom prst="rect">
            <a:avLst/>
          </a:prstGeom>
        </p:spPr>
      </p:pic>
      <p:pic>
        <p:nvPicPr>
          <p:cNvPr id="16" name="Image 2" descr="preencoded.png"/>
          <p:cNvPicPr>
            <a:picLocks noChangeAspect="1"/>
          </p:cNvPicPr>
          <p:nvPr/>
        </p:nvPicPr>
        <p:blipFill>
          <a:blip r:embed="rId5"/>
          <a:stretch>
            <a:fillRect/>
          </a:stretch>
        </p:blipFill>
        <p:spPr>
          <a:xfrm>
            <a:off x="3095625" y="309563"/>
            <a:ext cx="5238750" cy="4319588"/>
          </a:xfrm>
          <a:prstGeom prst="rect">
            <a:avLst/>
          </a:prstGeom>
        </p:spPr>
      </p:pic>
      <p:pic>
        <p:nvPicPr>
          <p:cNvPr id="17" name="Image 3" descr="preencoded.png"/>
          <p:cNvPicPr>
            <a:picLocks noChangeAspect="1"/>
          </p:cNvPicPr>
          <p:nvPr/>
        </p:nvPicPr>
        <p:blipFill>
          <a:blip r:embed="rId6"/>
          <a:stretch>
            <a:fillRect/>
          </a:stretch>
        </p:blipFill>
        <p:spPr>
          <a:xfrm>
            <a:off x="3638550" y="4076702"/>
            <a:ext cx="110077" cy="257175"/>
          </a:xfrm>
          <a:prstGeom prst="rect">
            <a:avLst/>
          </a:prstGeom>
        </p:spPr>
      </p:pic>
      <p:pic>
        <p:nvPicPr>
          <p:cNvPr id="18" name="Image 4" descr="preencoded.png"/>
          <p:cNvPicPr>
            <a:picLocks noChangeAspect="1"/>
          </p:cNvPicPr>
          <p:nvPr/>
        </p:nvPicPr>
        <p:blipFill>
          <a:blip r:embed="rId6"/>
          <a:stretch>
            <a:fillRect/>
          </a:stretch>
        </p:blipFill>
        <p:spPr>
          <a:xfrm>
            <a:off x="3638550" y="3429002"/>
            <a:ext cx="110077" cy="257175"/>
          </a:xfrm>
          <a:prstGeom prst="rect">
            <a:avLst/>
          </a:prstGeom>
        </p:spPr>
      </p:pic>
      <p:pic>
        <p:nvPicPr>
          <p:cNvPr id="19" name="Image 5" descr="preencoded.png"/>
          <p:cNvPicPr>
            <a:picLocks noChangeAspect="1"/>
          </p:cNvPicPr>
          <p:nvPr/>
        </p:nvPicPr>
        <p:blipFill>
          <a:blip r:embed="rId6"/>
          <a:stretch>
            <a:fillRect/>
          </a:stretch>
        </p:blipFill>
        <p:spPr>
          <a:xfrm>
            <a:off x="3638550" y="2781301"/>
            <a:ext cx="110077" cy="257175"/>
          </a:xfrm>
          <a:prstGeom prst="rect">
            <a:avLst/>
          </a:prstGeom>
        </p:spPr>
      </p:pic>
      <p:pic>
        <p:nvPicPr>
          <p:cNvPr id="20" name="Image 6" descr="preencoded.png"/>
          <p:cNvPicPr>
            <a:picLocks noChangeAspect="1"/>
          </p:cNvPicPr>
          <p:nvPr/>
        </p:nvPicPr>
        <p:blipFill>
          <a:blip r:embed="rId6"/>
          <a:stretch>
            <a:fillRect/>
          </a:stretch>
        </p:blipFill>
        <p:spPr>
          <a:xfrm>
            <a:off x="3638550" y="2019301"/>
            <a:ext cx="110077" cy="257175"/>
          </a:xfrm>
          <a:prstGeom prst="rect">
            <a:avLst/>
          </a:prstGeom>
        </p:spPr>
      </p:pic>
      <p:pic>
        <p:nvPicPr>
          <p:cNvPr id="21" name="Image 7" descr="preencoded.png"/>
          <p:cNvPicPr>
            <a:picLocks noChangeAspect="1"/>
          </p:cNvPicPr>
          <p:nvPr/>
        </p:nvPicPr>
        <p:blipFill>
          <a:blip r:embed="rId6"/>
          <a:stretch>
            <a:fillRect/>
          </a:stretch>
        </p:blipFill>
        <p:spPr>
          <a:xfrm>
            <a:off x="3638550" y="1257300"/>
            <a:ext cx="110077" cy="257175"/>
          </a:xfrm>
          <a:prstGeom prst="rect">
            <a:avLst/>
          </a:prstGeom>
        </p:spPr>
      </p:pic>
      <p:pic>
        <p:nvPicPr>
          <p:cNvPr id="22" name="Image 8" descr="preencoded.png"/>
          <p:cNvPicPr>
            <a:picLocks noChangeAspect="1"/>
          </p:cNvPicPr>
          <p:nvPr/>
        </p:nvPicPr>
        <p:blipFill>
          <a:blip r:embed="rId6"/>
          <a:stretch>
            <a:fillRect/>
          </a:stretch>
        </p:blipFill>
        <p:spPr>
          <a:xfrm>
            <a:off x="3638550" y="609600"/>
            <a:ext cx="110077" cy="257175"/>
          </a:xfrm>
          <a:prstGeom prst="rect">
            <a:avLst/>
          </a:prstGeom>
        </p:spPr>
      </p:pic>
      <p:sp>
        <p:nvSpPr>
          <p:cNvPr id="23" name="Text 12"/>
          <p:cNvSpPr/>
          <p:nvPr/>
        </p:nvSpPr>
        <p:spPr>
          <a:xfrm>
            <a:off x="820545" y="1092101"/>
            <a:ext cx="2036362" cy="333375"/>
          </a:xfrm>
          <a:prstGeom prst="rect">
            <a:avLst/>
          </a:prstGeom>
          <a:noFill/>
          <a:ln/>
        </p:spPr>
        <p:txBody>
          <a:bodyPr wrap="square" rtlCol="0" anchor="ctr"/>
          <a:lstStyle/>
          <a:p>
            <a:pPr marL="0" indent="0" algn="l">
              <a:lnSpc>
                <a:spcPts val="1320"/>
              </a:lnSpc>
              <a:buNone/>
            </a:pPr>
            <a:r>
              <a:rPr lang="en-US" sz="1500" b="1" dirty="0">
                <a:solidFill>
                  <a:srgbClr val="FFFFFF">
                    <a:alpha val="99000"/>
                  </a:srgbClr>
                </a:solidFill>
                <a:latin typeface="Barlow Condensed" pitchFamily="34" charset="0"/>
                <a:ea typeface="Barlow Condensed" pitchFamily="34" charset="-122"/>
                <a:cs typeface="Barlow Condensed" pitchFamily="34" charset="-120"/>
              </a:rPr>
              <a:t>TIPS TO HELP KEEP GAMBLING FUN</a:t>
            </a:r>
            <a:endParaRPr lang="en-US" sz="1500" dirty="0"/>
          </a:p>
        </p:txBody>
      </p:sp>
      <p:sp>
        <p:nvSpPr>
          <p:cNvPr id="24" name="Text 13"/>
          <p:cNvSpPr/>
          <p:nvPr/>
        </p:nvSpPr>
        <p:spPr>
          <a:xfrm>
            <a:off x="820545" y="1568351"/>
            <a:ext cx="2032193" cy="2171700"/>
          </a:xfrm>
          <a:prstGeom prst="rect">
            <a:avLst/>
          </a:prstGeom>
          <a:noFill/>
          <a:ln/>
        </p:spPr>
        <p:txBody>
          <a:bodyPr wrap="square" rtlCol="0" anchor="ctr"/>
          <a:lstStyle/>
          <a:p>
            <a:pPr marL="0" indent="0" algn="l">
              <a:lnSpc>
                <a:spcPts val="1785"/>
              </a:lnSpc>
              <a:buNone/>
            </a:pPr>
            <a:r>
              <a:rPr lang="en-US" sz="1200" dirty="0">
                <a:solidFill>
                  <a:srgbClr val="FFFFFF">
                    <a:alpha val="99000"/>
                  </a:srgbClr>
                </a:solidFill>
                <a:latin typeface="Barlow" pitchFamily="34" charset="0"/>
                <a:ea typeface="Barlow" pitchFamily="34" charset="-122"/>
                <a:cs typeface="Barlow" pitchFamily="34" charset="-120"/>
              </a:rPr>
              <a:t>For the majority of adults, gambling can be a fun and entertaining experience, but there are risks involved. It is critical to know the risks and have a plan before you begin gambling.</a:t>
            </a:r>
          </a:p>
          <a:p>
            <a:pPr marL="0" indent="0" algn="l">
              <a:lnSpc>
                <a:spcPts val="1785"/>
              </a:lnSpc>
              <a:buNone/>
            </a:pPr>
            <a:endParaRPr lang="en-US" sz="1200" dirty="0"/>
          </a:p>
          <a:p>
            <a:pPr marL="0" indent="0" algn="l">
              <a:lnSpc>
                <a:spcPts val="1785"/>
              </a:lnSpc>
              <a:buNone/>
            </a:pPr>
            <a:r>
              <a:rPr lang="en-US" sz="1200" b="1" dirty="0">
                <a:solidFill>
                  <a:srgbClr val="FFFFFF">
                    <a:alpha val="99000"/>
                  </a:srgbClr>
                </a:solidFill>
                <a:latin typeface="Barlow" pitchFamily="34" charset="0"/>
                <a:ea typeface="Barlow" pitchFamily="34" charset="-122"/>
                <a:cs typeface="Barlow" pitchFamily="34" charset="-120"/>
              </a:rPr>
              <a:t>If you bet, know your limits</a:t>
            </a:r>
            <a:endParaRPr lang="en-US" sz="1200" dirty="0"/>
          </a:p>
        </p:txBody>
      </p:sp>
      <p:sp>
        <p:nvSpPr>
          <p:cNvPr id="25" name="Text 14"/>
          <p:cNvSpPr/>
          <p:nvPr/>
        </p:nvSpPr>
        <p:spPr>
          <a:xfrm>
            <a:off x="3843338" y="3976690"/>
            <a:ext cx="4405312" cy="457200"/>
          </a:xfrm>
          <a:prstGeom prst="rect">
            <a:avLst/>
          </a:prstGeom>
          <a:noFill/>
          <a:ln/>
        </p:spPr>
        <p:txBody>
          <a:bodyPr wrap="square" rtlCol="0" anchor="ctr"/>
          <a:lstStyle/>
          <a:p>
            <a:pPr marL="0" indent="0" algn="l">
              <a:lnSpc>
                <a:spcPts val="1785"/>
              </a:lnSpc>
              <a:buNone/>
            </a:pPr>
            <a:r>
              <a:rPr lang="en-US" sz="1200" b="1" dirty="0">
                <a:solidFill>
                  <a:srgbClr val="0D3145">
                    <a:alpha val="99000"/>
                  </a:srgbClr>
                </a:solidFill>
                <a:latin typeface="Barlow" pitchFamily="34" charset="0"/>
                <a:ea typeface="Barlow" pitchFamily="34" charset="-122"/>
                <a:cs typeface="Barlow" pitchFamily="34" charset="-120"/>
              </a:rPr>
              <a:t>Only for Fun:</a:t>
            </a:r>
            <a:r>
              <a:rPr lang="en-US" sz="1200" dirty="0">
                <a:solidFill>
                  <a:srgbClr val="0D3145">
                    <a:alpha val="99000"/>
                  </a:srgbClr>
                </a:solidFill>
                <a:latin typeface="Barlow" pitchFamily="34" charset="0"/>
                <a:ea typeface="Barlow" pitchFamily="34" charset="-122"/>
                <a:cs typeface="Barlow" pitchFamily="34" charset="-120"/>
              </a:rPr>
              <a:t> Treat gambling as a form of entertainment and not a way to make money.</a:t>
            </a:r>
            <a:endParaRPr lang="en-US" sz="1200" dirty="0"/>
          </a:p>
        </p:txBody>
      </p:sp>
      <p:sp>
        <p:nvSpPr>
          <p:cNvPr id="26" name="Text 15"/>
          <p:cNvSpPr/>
          <p:nvPr/>
        </p:nvSpPr>
        <p:spPr>
          <a:xfrm>
            <a:off x="3843338" y="3328989"/>
            <a:ext cx="4405312" cy="457200"/>
          </a:xfrm>
          <a:prstGeom prst="rect">
            <a:avLst/>
          </a:prstGeom>
          <a:noFill/>
          <a:ln/>
        </p:spPr>
        <p:txBody>
          <a:bodyPr wrap="square" rtlCol="0" anchor="ctr"/>
          <a:lstStyle/>
          <a:p>
            <a:pPr marL="0" indent="0" algn="l">
              <a:lnSpc>
                <a:spcPts val="1785"/>
              </a:lnSpc>
              <a:buNone/>
            </a:pPr>
            <a:r>
              <a:rPr lang="en-US" sz="1200" b="1" dirty="0">
                <a:solidFill>
                  <a:srgbClr val="0D3145">
                    <a:alpha val="99000"/>
                  </a:srgbClr>
                </a:solidFill>
                <a:latin typeface="Barlow" pitchFamily="34" charset="0"/>
                <a:ea typeface="Barlow" pitchFamily="34" charset="-122"/>
                <a:cs typeface="Barlow" pitchFamily="34" charset="-120"/>
              </a:rPr>
              <a:t>Team Up:</a:t>
            </a:r>
            <a:r>
              <a:rPr lang="en-US" sz="1200" dirty="0">
                <a:solidFill>
                  <a:srgbClr val="0D3145">
                    <a:alpha val="99000"/>
                  </a:srgbClr>
                </a:solidFill>
                <a:latin typeface="Barlow" pitchFamily="34" charset="0"/>
                <a:ea typeface="Barlow" pitchFamily="34" charset="-122"/>
                <a:cs typeface="Barlow" pitchFamily="34" charset="-120"/>
              </a:rPr>
              <a:t> Consider teaming up with a friend to help each other stick to your personal betting plan.</a:t>
            </a:r>
            <a:endParaRPr lang="en-US" sz="1200" dirty="0"/>
          </a:p>
        </p:txBody>
      </p:sp>
      <p:sp>
        <p:nvSpPr>
          <p:cNvPr id="27" name="Text 16"/>
          <p:cNvSpPr/>
          <p:nvPr/>
        </p:nvSpPr>
        <p:spPr>
          <a:xfrm>
            <a:off x="3843338" y="2681289"/>
            <a:ext cx="4405312" cy="457200"/>
          </a:xfrm>
          <a:prstGeom prst="rect">
            <a:avLst/>
          </a:prstGeom>
          <a:noFill/>
          <a:ln/>
        </p:spPr>
        <p:txBody>
          <a:bodyPr wrap="square" rtlCol="0" anchor="ctr"/>
          <a:lstStyle/>
          <a:p>
            <a:pPr marL="0" indent="0" algn="l">
              <a:lnSpc>
                <a:spcPts val="1785"/>
              </a:lnSpc>
              <a:buNone/>
            </a:pPr>
            <a:r>
              <a:rPr lang="en-US" sz="1200" b="1" dirty="0">
                <a:solidFill>
                  <a:srgbClr val="0D3145">
                    <a:alpha val="99000"/>
                  </a:srgbClr>
                </a:solidFill>
                <a:latin typeface="Barlow" pitchFamily="34" charset="0"/>
                <a:ea typeface="Barlow" pitchFamily="34" charset="-122"/>
                <a:cs typeface="Barlow" pitchFamily="34" charset="-120"/>
              </a:rPr>
              <a:t>Money:</a:t>
            </a:r>
            <a:r>
              <a:rPr lang="en-US" sz="1200" dirty="0">
                <a:solidFill>
                  <a:srgbClr val="0D3145">
                    <a:alpha val="99000"/>
                  </a:srgbClr>
                </a:solidFill>
                <a:latin typeface="Barlow" pitchFamily="34" charset="0"/>
                <a:ea typeface="Barlow" pitchFamily="34" charset="-122"/>
                <a:cs typeface="Barlow" pitchFamily="34" charset="-120"/>
              </a:rPr>
              <a:t> Never borrow money to gamble. Don’t gamble money you can’t afford to lose.</a:t>
            </a:r>
            <a:endParaRPr lang="en-US" sz="1200" dirty="0"/>
          </a:p>
        </p:txBody>
      </p:sp>
      <p:sp>
        <p:nvSpPr>
          <p:cNvPr id="28" name="Text 17"/>
          <p:cNvSpPr/>
          <p:nvPr/>
        </p:nvSpPr>
        <p:spPr>
          <a:xfrm>
            <a:off x="3843338" y="1804988"/>
            <a:ext cx="4405312" cy="685800"/>
          </a:xfrm>
          <a:prstGeom prst="rect">
            <a:avLst/>
          </a:prstGeom>
          <a:noFill/>
          <a:ln/>
        </p:spPr>
        <p:txBody>
          <a:bodyPr wrap="square" rtlCol="0" anchor="ctr"/>
          <a:lstStyle/>
          <a:p>
            <a:pPr marL="0" indent="0" algn="l">
              <a:lnSpc>
                <a:spcPts val="1785"/>
              </a:lnSpc>
              <a:buNone/>
            </a:pPr>
            <a:r>
              <a:rPr lang="en-US" sz="1200" b="1" dirty="0">
                <a:solidFill>
                  <a:srgbClr val="0D3145">
                    <a:alpha val="99000"/>
                  </a:srgbClr>
                </a:solidFill>
                <a:latin typeface="Barlow" pitchFamily="34" charset="0"/>
                <a:ea typeface="Barlow" pitchFamily="34" charset="-122"/>
                <a:cs typeface="Barlow" pitchFamily="34" charset="-120"/>
              </a:rPr>
              <a:t>Expect to Lose:</a:t>
            </a:r>
            <a:r>
              <a:rPr lang="en-US" sz="1200" dirty="0">
                <a:solidFill>
                  <a:srgbClr val="0D3145">
                    <a:alpha val="99000"/>
                  </a:srgbClr>
                </a:solidFill>
                <a:latin typeface="Barlow" pitchFamily="34" charset="0"/>
                <a:ea typeface="Barlow" pitchFamily="34" charset="-122"/>
                <a:cs typeface="Barlow" pitchFamily="34" charset="-120"/>
              </a:rPr>
              <a:t> Hope to win but expect to lose. Remember that you’re playing to have a good time, never chase your losses.</a:t>
            </a:r>
            <a:endParaRPr lang="en-US" sz="1200" dirty="0"/>
          </a:p>
        </p:txBody>
      </p:sp>
      <p:sp>
        <p:nvSpPr>
          <p:cNvPr id="29" name="Text 18"/>
          <p:cNvSpPr/>
          <p:nvPr/>
        </p:nvSpPr>
        <p:spPr>
          <a:xfrm>
            <a:off x="3843338" y="1157288"/>
            <a:ext cx="4405312" cy="457200"/>
          </a:xfrm>
          <a:prstGeom prst="rect">
            <a:avLst/>
          </a:prstGeom>
          <a:noFill/>
          <a:ln/>
        </p:spPr>
        <p:txBody>
          <a:bodyPr wrap="square" rtlCol="0" anchor="ctr"/>
          <a:lstStyle/>
          <a:p>
            <a:pPr marL="0" indent="0" algn="l">
              <a:lnSpc>
                <a:spcPts val="1785"/>
              </a:lnSpc>
              <a:buNone/>
            </a:pPr>
            <a:r>
              <a:rPr lang="en-US" sz="1200" b="1" dirty="0">
                <a:solidFill>
                  <a:srgbClr val="0D3145">
                    <a:alpha val="99000"/>
                  </a:srgbClr>
                </a:solidFill>
                <a:latin typeface="Barlow" pitchFamily="34" charset="0"/>
                <a:ea typeface="Barlow" pitchFamily="34" charset="-122"/>
                <a:cs typeface="Barlow" pitchFamily="34" charset="-120"/>
              </a:rPr>
              <a:t>Make a Plan:</a:t>
            </a:r>
            <a:r>
              <a:rPr lang="en-US" sz="1200" dirty="0">
                <a:solidFill>
                  <a:srgbClr val="0D3145">
                    <a:alpha val="99000"/>
                  </a:srgbClr>
                </a:solidFill>
                <a:latin typeface="Barlow" pitchFamily="34" charset="0"/>
                <a:ea typeface="Barlow" pitchFamily="34" charset="-122"/>
                <a:cs typeface="Barlow" pitchFamily="34" charset="-120"/>
              </a:rPr>
              <a:t> Know how much you’re willing to lose and how long you want to play — set limits of time and money.</a:t>
            </a:r>
            <a:endParaRPr lang="en-US" sz="1200" dirty="0"/>
          </a:p>
        </p:txBody>
      </p:sp>
      <p:sp>
        <p:nvSpPr>
          <p:cNvPr id="30" name="Text 19"/>
          <p:cNvSpPr/>
          <p:nvPr/>
        </p:nvSpPr>
        <p:spPr>
          <a:xfrm>
            <a:off x="3843338" y="509587"/>
            <a:ext cx="4591050" cy="457200"/>
          </a:xfrm>
          <a:prstGeom prst="rect">
            <a:avLst/>
          </a:prstGeom>
          <a:noFill/>
          <a:ln/>
        </p:spPr>
        <p:txBody>
          <a:bodyPr wrap="square" rtlCol="0" anchor="ctr"/>
          <a:lstStyle/>
          <a:p>
            <a:pPr marL="0" indent="0" algn="l">
              <a:lnSpc>
                <a:spcPts val="1785"/>
              </a:lnSpc>
              <a:buNone/>
            </a:pPr>
            <a:r>
              <a:rPr lang="en-US" sz="1200" b="1" dirty="0">
                <a:solidFill>
                  <a:srgbClr val="0D3145">
                    <a:alpha val="99000"/>
                  </a:srgbClr>
                </a:solidFill>
                <a:latin typeface="Barlow" pitchFamily="34" charset="0"/>
                <a:ea typeface="Barlow" pitchFamily="34" charset="-122"/>
                <a:cs typeface="Barlow" pitchFamily="34" charset="-120"/>
              </a:rPr>
              <a:t>Know the Game:</a:t>
            </a:r>
            <a:r>
              <a:rPr lang="en-US" sz="1200" dirty="0">
                <a:solidFill>
                  <a:srgbClr val="0D3145">
                    <a:alpha val="99000"/>
                  </a:srgbClr>
                </a:solidFill>
                <a:latin typeface="Barlow" pitchFamily="34" charset="0"/>
                <a:ea typeface="Barlow" pitchFamily="34" charset="-122"/>
                <a:cs typeface="Barlow" pitchFamily="34" charset="-120"/>
              </a:rPr>
              <a:t> Make sure you understand the odds and house edge. Over the long run the house always wins.</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165578"/>
        </a:solidFill>
        <a:effectLst/>
      </p:bgPr>
    </p:bg>
    <p:spTree>
      <p:nvGrpSpPr>
        <p:cNvPr id="1" name=""/>
        <p:cNvGrpSpPr/>
        <p:nvPr/>
      </p:nvGrpSpPr>
      <p:grpSpPr>
        <a:xfrm>
          <a:off x="0" y="0"/>
          <a:ext cx="0" cy="0"/>
          <a:chOff x="0" y="0"/>
          <a:chExt cx="0" cy="0"/>
        </a:xfrm>
      </p:grpSpPr>
      <p:sp>
        <p:nvSpPr>
          <p:cNvPr id="2" name="Shape 0"/>
          <p:cNvSpPr/>
          <p:nvPr/>
        </p:nvSpPr>
        <p:spPr>
          <a:xfrm>
            <a:off x="676275" y="1366837"/>
            <a:ext cx="2767013" cy="1200150"/>
          </a:xfrm>
          <a:prstGeom prst="roundRect">
            <a:avLst>
              <a:gd name="adj" fmla="val 38095"/>
            </a:avLst>
          </a:prstGeom>
          <a:noFill/>
          <a:ln/>
        </p:spPr>
        <p:txBody>
          <a:bodyPr/>
          <a:lstStyle/>
          <a:p>
            <a:endParaRPr lang="en-US"/>
          </a:p>
        </p:txBody>
      </p:sp>
      <p:pic>
        <p:nvPicPr>
          <p:cNvPr id="3" name="Image 0" descr="preencoded.png"/>
          <p:cNvPicPr>
            <a:picLocks noChangeAspect="1"/>
          </p:cNvPicPr>
          <p:nvPr/>
        </p:nvPicPr>
        <p:blipFill>
          <a:blip r:embed="rId3"/>
          <a:stretch>
            <a:fillRect/>
          </a:stretch>
        </p:blipFill>
        <p:spPr>
          <a:xfrm>
            <a:off x="4762500" y="481012"/>
            <a:ext cx="3500438" cy="3090863"/>
          </a:xfrm>
          <a:prstGeom prst="rect">
            <a:avLst/>
          </a:prstGeom>
        </p:spPr>
      </p:pic>
      <p:pic>
        <p:nvPicPr>
          <p:cNvPr id="4" name="Image 1" descr="preencoded.png"/>
          <p:cNvPicPr>
            <a:picLocks noChangeAspect="1"/>
          </p:cNvPicPr>
          <p:nvPr/>
        </p:nvPicPr>
        <p:blipFill>
          <a:blip r:embed="rId3"/>
          <a:stretch>
            <a:fillRect/>
          </a:stretch>
        </p:blipFill>
        <p:spPr>
          <a:xfrm>
            <a:off x="438150" y="1195388"/>
            <a:ext cx="3500438" cy="3090863"/>
          </a:xfrm>
          <a:prstGeom prst="rect">
            <a:avLst/>
          </a:prstGeom>
        </p:spPr>
      </p:pic>
      <p:pic>
        <p:nvPicPr>
          <p:cNvPr id="6" name="Image 3" descr="preencoded.png"/>
          <p:cNvPicPr>
            <a:picLocks noChangeAspect="1"/>
          </p:cNvPicPr>
          <p:nvPr/>
        </p:nvPicPr>
        <p:blipFill>
          <a:blip r:embed="rId4"/>
          <a:stretch>
            <a:fillRect/>
          </a:stretch>
        </p:blipFill>
        <p:spPr>
          <a:xfrm>
            <a:off x="4291013" y="3812213"/>
            <a:ext cx="1190625" cy="1188415"/>
          </a:xfrm>
          <a:prstGeom prst="rect">
            <a:avLst/>
          </a:prstGeom>
        </p:spPr>
      </p:pic>
      <p:pic>
        <p:nvPicPr>
          <p:cNvPr id="7" name="Image 4" descr="preencoded.png"/>
          <p:cNvPicPr>
            <a:picLocks noChangeAspect="1"/>
          </p:cNvPicPr>
          <p:nvPr/>
        </p:nvPicPr>
        <p:blipFill>
          <a:blip r:embed="rId5"/>
          <a:stretch>
            <a:fillRect/>
          </a:stretch>
        </p:blipFill>
        <p:spPr>
          <a:xfrm>
            <a:off x="5957887" y="3338512"/>
            <a:ext cx="1900238" cy="1362075"/>
          </a:xfrm>
          <a:prstGeom prst="rect">
            <a:avLst/>
          </a:prstGeom>
        </p:spPr>
      </p:pic>
      <p:sp>
        <p:nvSpPr>
          <p:cNvPr id="8" name="Text 1"/>
          <p:cNvSpPr/>
          <p:nvPr/>
        </p:nvSpPr>
        <p:spPr>
          <a:xfrm>
            <a:off x="602130" y="2728913"/>
            <a:ext cx="3457575" cy="128588"/>
          </a:xfrm>
          <a:prstGeom prst="rect">
            <a:avLst/>
          </a:prstGeom>
          <a:noFill/>
          <a:ln/>
        </p:spPr>
        <p:txBody>
          <a:bodyPr wrap="square" rtlCol="0" anchor="ctr"/>
          <a:lstStyle/>
          <a:p>
            <a:pPr marL="0" indent="0" algn="l">
              <a:lnSpc>
                <a:spcPts val="1020"/>
              </a:lnSpc>
              <a:buNone/>
            </a:pPr>
            <a:r>
              <a:rPr lang="en-US" sz="1200" b="1" dirty="0">
                <a:solidFill>
                  <a:srgbClr val="0D3145">
                    <a:alpha val="99000"/>
                  </a:srgbClr>
                </a:solidFill>
                <a:latin typeface="Barlow Condensed" pitchFamily="34" charset="0"/>
                <a:ea typeface="Barlow Condensed" pitchFamily="34" charset="-122"/>
                <a:cs typeface="Barlow Condensed" pitchFamily="34" charset="-120"/>
              </a:rPr>
              <a:t>[YOUR STATE HELPLINE]</a:t>
            </a:r>
            <a:endParaRPr lang="en-US" sz="1200" dirty="0"/>
          </a:p>
        </p:txBody>
      </p:sp>
      <p:sp>
        <p:nvSpPr>
          <p:cNvPr id="9" name="Text 2"/>
          <p:cNvSpPr/>
          <p:nvPr/>
        </p:nvSpPr>
        <p:spPr>
          <a:xfrm>
            <a:off x="602130" y="3019426"/>
            <a:ext cx="3159261" cy="742950"/>
          </a:xfrm>
          <a:prstGeom prst="rect">
            <a:avLst/>
          </a:prstGeom>
          <a:noFill/>
          <a:ln/>
        </p:spPr>
        <p:txBody>
          <a:bodyPr wrap="square" rtlCol="0" anchor="ctr"/>
          <a:lstStyle/>
          <a:p>
            <a:pPr marL="0" indent="0" algn="l">
              <a:lnSpc>
                <a:spcPts val="1470"/>
              </a:lnSpc>
              <a:buNone/>
            </a:pPr>
            <a:r>
              <a:rPr lang="en-US" sz="1050" dirty="0">
                <a:solidFill>
                  <a:srgbClr val="0D3145">
                    <a:alpha val="99000"/>
                  </a:srgbClr>
                </a:solidFill>
                <a:latin typeface="Barlow" pitchFamily="34" charset="0"/>
                <a:ea typeface="Barlow" pitchFamily="34" charset="-122"/>
                <a:cs typeface="Barlow" pitchFamily="34" charset="-120"/>
              </a:rPr>
              <a:t>Lorem ipsum dolor sit amet, consectetur adipiscing elit. Nullam laoreet risus fringilla, egestas elit a, consequat augue. Phasellus sollicitudin felis mi, quis egestas ex ornare sed sollicitudin.</a:t>
            </a:r>
            <a:endParaRPr lang="en-US" sz="1050" dirty="0"/>
          </a:p>
        </p:txBody>
      </p:sp>
      <p:sp>
        <p:nvSpPr>
          <p:cNvPr id="10" name="Text 3"/>
          <p:cNvSpPr/>
          <p:nvPr/>
        </p:nvSpPr>
        <p:spPr>
          <a:xfrm>
            <a:off x="4921538" y="1781175"/>
            <a:ext cx="3219094" cy="128588"/>
          </a:xfrm>
          <a:prstGeom prst="rect">
            <a:avLst/>
          </a:prstGeom>
          <a:noFill/>
          <a:ln/>
        </p:spPr>
        <p:txBody>
          <a:bodyPr wrap="square" rtlCol="0" anchor="ctr"/>
          <a:lstStyle/>
          <a:p>
            <a:pPr marL="0" indent="0" algn="l">
              <a:lnSpc>
                <a:spcPts val="1020"/>
              </a:lnSpc>
              <a:buNone/>
            </a:pPr>
            <a:r>
              <a:rPr lang="en-US" sz="1200" b="1" dirty="0">
                <a:solidFill>
                  <a:srgbClr val="0D3145">
                    <a:alpha val="99000"/>
                  </a:srgbClr>
                </a:solidFill>
                <a:latin typeface="Barlow Condensed" pitchFamily="34" charset="0"/>
                <a:ea typeface="Barlow Condensed" pitchFamily="34" charset="-122"/>
                <a:cs typeface="Barlow Condensed" pitchFamily="34" charset="-120"/>
              </a:rPr>
              <a:t>NATIONAL PROBLEM GAMBLING HELPLINE</a:t>
            </a:r>
            <a:endParaRPr lang="en-US" sz="1200" dirty="0"/>
          </a:p>
        </p:txBody>
      </p:sp>
      <p:sp>
        <p:nvSpPr>
          <p:cNvPr id="11" name="Text 4"/>
          <p:cNvSpPr/>
          <p:nvPr/>
        </p:nvSpPr>
        <p:spPr>
          <a:xfrm>
            <a:off x="4921537" y="2071688"/>
            <a:ext cx="3219094" cy="1114425"/>
          </a:xfrm>
          <a:prstGeom prst="rect">
            <a:avLst/>
          </a:prstGeom>
          <a:noFill/>
          <a:ln/>
        </p:spPr>
        <p:txBody>
          <a:bodyPr wrap="square" rtlCol="0" anchor="ctr"/>
          <a:lstStyle/>
          <a:p>
            <a:pPr marL="0" indent="0" algn="l">
              <a:lnSpc>
                <a:spcPts val="1470"/>
              </a:lnSpc>
              <a:buNone/>
            </a:pPr>
            <a:r>
              <a:rPr lang="en-US" sz="1050" dirty="0">
                <a:solidFill>
                  <a:srgbClr val="0D3145">
                    <a:alpha val="99000"/>
                  </a:srgbClr>
                </a:solidFill>
                <a:latin typeface="Barlow" pitchFamily="34" charset="0"/>
                <a:ea typeface="Barlow" pitchFamily="34" charset="-122"/>
                <a:cs typeface="Barlow" pitchFamily="34" charset="-120"/>
              </a:rPr>
              <a:t>If you or someone you know may have a gambling problem, contact the National Problem Gambling Helpline, which offers hope and help without stigma or shame. Call </a:t>
            </a:r>
            <a:r>
              <a:rPr lang="en-US" sz="1050" b="1" u="sng" dirty="0">
                <a:solidFill>
                  <a:srgbClr val="F05C26">
                    <a:alpha val="99000"/>
                  </a:srgbClr>
                </a:solidFill>
                <a:latin typeface="Barlow" pitchFamily="34" charset="0"/>
                <a:ea typeface="Barlow" pitchFamily="34" charset="-122"/>
                <a:cs typeface="Barlow" pitchFamily="34" charset="-120"/>
                <a:hlinkClick r:id="rId6">
                  <a:extLst>
                    <a:ext uri="{A12FA001-AC4F-418D-AE19-62706E023703}">
                      <ahyp:hlinkClr xmlns:ahyp="http://schemas.microsoft.com/office/drawing/2018/hyperlinkcolor" val="tx"/>
                    </a:ext>
                  </a:extLst>
                </a:hlinkClick>
              </a:rPr>
              <a:t>1-800-MY-</a:t>
            </a:r>
            <a:r>
              <a:rPr lang="en-US" sz="1050" b="1" u="sng" dirty="0">
                <a:solidFill>
                  <a:srgbClr val="F05C26">
                    <a:alpha val="99000"/>
                  </a:srgbClr>
                </a:solidFill>
                <a:latin typeface="Barlow" pitchFamily="34" charset="0"/>
                <a:ea typeface="Barlow" pitchFamily="34" charset="-122"/>
                <a:cs typeface="Barlow" pitchFamily="34" charset="-120"/>
              </a:rPr>
              <a:t>RESET</a:t>
            </a:r>
            <a:r>
              <a:rPr lang="en-US" sz="1050" dirty="0">
                <a:solidFill>
                  <a:srgbClr val="0D3145">
                    <a:alpha val="99000"/>
                  </a:srgbClr>
                </a:solidFill>
                <a:latin typeface="Barlow" pitchFamily="34" charset="0"/>
                <a:ea typeface="Barlow" pitchFamily="34" charset="-122"/>
                <a:cs typeface="Barlow" pitchFamily="34" charset="-120"/>
              </a:rPr>
              <a:t>, text </a:t>
            </a:r>
            <a:r>
              <a:rPr lang="en-US" sz="1050" b="1" u="sng" dirty="0">
                <a:solidFill>
                  <a:srgbClr val="F05C26">
                    <a:alpha val="99000"/>
                  </a:srgbClr>
                </a:solidFill>
                <a:latin typeface="Barlow" pitchFamily="34" charset="0"/>
                <a:ea typeface="Barlow" pitchFamily="34" charset="-122"/>
                <a:cs typeface="Barlow" pitchFamily="34" charset="-120"/>
                <a:hlinkClick r:id="rId7">
                  <a:extLst>
                    <a:ext uri="{A12FA001-AC4F-418D-AE19-62706E023703}">
                      <ahyp:hlinkClr xmlns:ahyp="http://schemas.microsoft.com/office/drawing/2018/hyperlinkcolor" val="tx"/>
                    </a:ext>
                  </a:extLst>
                </a:hlinkClick>
              </a:rPr>
              <a:t>800GAM</a:t>
            </a:r>
            <a:r>
              <a:rPr lang="en-US" sz="1050" b="1" dirty="0">
                <a:solidFill>
                  <a:srgbClr val="F05C26">
                    <a:alpha val="99000"/>
                  </a:srgbClr>
                </a:solidFill>
                <a:latin typeface="Barlow" pitchFamily="34" charset="0"/>
                <a:ea typeface="Barlow" pitchFamily="34" charset="-122"/>
                <a:cs typeface="Barlow" pitchFamily="34" charset="-120"/>
              </a:rPr>
              <a:t>,</a:t>
            </a:r>
            <a:r>
              <a:rPr lang="en-US" sz="1050" dirty="0">
                <a:solidFill>
                  <a:srgbClr val="0D3145">
                    <a:alpha val="99000"/>
                  </a:srgbClr>
                </a:solidFill>
                <a:latin typeface="Barlow" pitchFamily="34" charset="0"/>
                <a:ea typeface="Barlow" pitchFamily="34" charset="-122"/>
                <a:cs typeface="Barlow" pitchFamily="34" charset="-120"/>
              </a:rPr>
              <a:t> or visit </a:t>
            </a:r>
            <a:r>
              <a:rPr lang="en-US" sz="1050" b="1" u="sng" dirty="0">
                <a:solidFill>
                  <a:srgbClr val="F05C26">
                    <a:alpha val="99000"/>
                  </a:srgbClr>
                </a:solidFill>
                <a:latin typeface="Barlow" pitchFamily="34" charset="0"/>
                <a:ea typeface="Barlow" pitchFamily="34" charset="-122"/>
                <a:cs typeface="Barlow" pitchFamily="34" charset="-120"/>
                <a:hlinkClick r:id="rId8">
                  <a:extLst>
                    <a:ext uri="{A12FA001-AC4F-418D-AE19-62706E023703}">
                      <ahyp:hlinkClr xmlns:ahyp="http://schemas.microsoft.com/office/drawing/2018/hyperlinkcolor" val="tx"/>
                    </a:ext>
                  </a:extLst>
                </a:hlinkClick>
              </a:rPr>
              <a:t>NCPGambling.org/chat.</a:t>
            </a:r>
            <a:r>
              <a:rPr lang="en-US" sz="1050" dirty="0">
                <a:solidFill>
                  <a:srgbClr val="0D3145">
                    <a:alpha val="99000"/>
                  </a:srgbClr>
                </a:solidFill>
                <a:latin typeface="Barlow" pitchFamily="34" charset="0"/>
                <a:ea typeface="Barlow" pitchFamily="34" charset="-122"/>
                <a:cs typeface="Barlow" pitchFamily="34" charset="-120"/>
              </a:rPr>
              <a:t> Help is available 24/7 – it is free and confidential.</a:t>
            </a:r>
            <a:endParaRPr lang="en-US" sz="1050" dirty="0"/>
          </a:p>
        </p:txBody>
      </p:sp>
      <p:sp>
        <p:nvSpPr>
          <p:cNvPr id="12" name="Text 5"/>
          <p:cNvSpPr/>
          <p:nvPr/>
        </p:nvSpPr>
        <p:spPr>
          <a:xfrm>
            <a:off x="-153265" y="690237"/>
            <a:ext cx="5217301" cy="214313"/>
          </a:xfrm>
          <a:prstGeom prst="rect">
            <a:avLst/>
          </a:prstGeom>
          <a:noFill/>
          <a:ln/>
        </p:spPr>
        <p:txBody>
          <a:bodyPr wrap="square" rtlCol="0" anchor="ctr"/>
          <a:lstStyle/>
          <a:p>
            <a:pPr marL="0" indent="0" algn="ctr">
              <a:lnSpc>
                <a:spcPts val="1680"/>
              </a:lnSpc>
              <a:buNone/>
            </a:pPr>
            <a:r>
              <a:rPr lang="en-US" b="1" dirty="0">
                <a:solidFill>
                  <a:srgbClr val="FFFFFF">
                    <a:alpha val="99000"/>
                  </a:srgbClr>
                </a:solidFill>
                <a:latin typeface="Barlow Condensed" pitchFamily="34" charset="0"/>
                <a:ea typeface="Barlow Condensed" pitchFamily="34" charset="-122"/>
                <a:cs typeface="Barlow Condensed" pitchFamily="34" charset="-120"/>
              </a:rPr>
              <a:t>PROBLEM GAMBLING HELP RESOURCES</a:t>
            </a:r>
            <a:endParaRPr lang="en-US" dirty="0"/>
          </a:p>
        </p:txBody>
      </p:sp>
      <p:sp>
        <p:nvSpPr>
          <p:cNvPr id="13" name="Text 6"/>
          <p:cNvSpPr/>
          <p:nvPr/>
        </p:nvSpPr>
        <p:spPr>
          <a:xfrm>
            <a:off x="1066474" y="1902619"/>
            <a:ext cx="2286000" cy="128588"/>
          </a:xfrm>
          <a:prstGeom prst="rect">
            <a:avLst/>
          </a:prstGeom>
          <a:noFill/>
          <a:ln/>
        </p:spPr>
        <p:txBody>
          <a:bodyPr wrap="square" rtlCol="0" anchor="ctr"/>
          <a:lstStyle/>
          <a:p>
            <a:pPr marL="0" indent="0" algn="ctr">
              <a:lnSpc>
                <a:spcPts val="1020"/>
              </a:lnSpc>
              <a:buNone/>
            </a:pPr>
            <a:r>
              <a:rPr lang="en-US" sz="1275" b="1" dirty="0">
                <a:solidFill>
                  <a:srgbClr val="0D3145">
                    <a:alpha val="99000"/>
                  </a:srgbClr>
                </a:solidFill>
                <a:latin typeface="Barlow Condensed" pitchFamily="34" charset="0"/>
                <a:ea typeface="Barlow Condensed" pitchFamily="34" charset="-122"/>
                <a:cs typeface="Barlow Condensed" pitchFamily="34" charset="-120"/>
              </a:rPr>
              <a:t>[INSERT STATE HELPLINE LOGO]</a:t>
            </a:r>
            <a:endParaRPr lang="en-US" sz="1275" dirty="0"/>
          </a:p>
        </p:txBody>
      </p:sp>
      <p:pic>
        <p:nvPicPr>
          <p:cNvPr id="17" name="Picture 16">
            <a:extLst>
              <a:ext uri="{FF2B5EF4-FFF2-40B4-BE49-F238E27FC236}">
                <a16:creationId xmlns:a16="http://schemas.microsoft.com/office/drawing/2014/main" id="{868BA42E-8301-05CB-22CF-F9B7750346DA}"/>
              </a:ext>
            </a:extLst>
          </p:cNvPr>
          <p:cNvPicPr>
            <a:picLocks noChangeAspect="1"/>
          </p:cNvPicPr>
          <p:nvPr/>
        </p:nvPicPr>
        <p:blipFill>
          <a:blip r:embed="rId9"/>
          <a:stretch>
            <a:fillRect/>
          </a:stretch>
        </p:blipFill>
        <p:spPr>
          <a:xfrm>
            <a:off x="5016290" y="765792"/>
            <a:ext cx="2992858" cy="75819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165578"/>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7381875" y="2521102"/>
            <a:ext cx="1666875" cy="1895475"/>
          </a:xfrm>
          <a:prstGeom prst="rect">
            <a:avLst/>
          </a:prstGeom>
        </p:spPr>
      </p:pic>
      <p:pic>
        <p:nvPicPr>
          <p:cNvPr id="3" name="Image 1" descr="preencoded.png"/>
          <p:cNvPicPr>
            <a:picLocks noChangeAspect="1"/>
          </p:cNvPicPr>
          <p:nvPr/>
        </p:nvPicPr>
        <p:blipFill>
          <a:blip r:embed="rId3"/>
          <a:stretch>
            <a:fillRect/>
          </a:stretch>
        </p:blipFill>
        <p:spPr>
          <a:xfrm>
            <a:off x="5152494" y="2521102"/>
            <a:ext cx="1666875" cy="1895475"/>
          </a:xfrm>
          <a:prstGeom prst="rect">
            <a:avLst/>
          </a:prstGeom>
        </p:spPr>
      </p:pic>
      <p:pic>
        <p:nvPicPr>
          <p:cNvPr id="4" name="Image 2" descr="preencoded.png"/>
          <p:cNvPicPr>
            <a:picLocks noChangeAspect="1"/>
          </p:cNvPicPr>
          <p:nvPr/>
        </p:nvPicPr>
        <p:blipFill>
          <a:blip r:embed="rId3"/>
          <a:stretch>
            <a:fillRect/>
          </a:stretch>
        </p:blipFill>
        <p:spPr>
          <a:xfrm>
            <a:off x="3014662" y="2521102"/>
            <a:ext cx="1666875" cy="1895475"/>
          </a:xfrm>
          <a:prstGeom prst="rect">
            <a:avLst/>
          </a:prstGeom>
        </p:spPr>
      </p:pic>
      <p:pic>
        <p:nvPicPr>
          <p:cNvPr id="5" name="Image 3" descr="preencoded.png"/>
          <p:cNvPicPr>
            <a:picLocks noChangeAspect="1"/>
          </p:cNvPicPr>
          <p:nvPr/>
        </p:nvPicPr>
        <p:blipFill>
          <a:blip r:embed="rId3"/>
          <a:stretch>
            <a:fillRect/>
          </a:stretch>
        </p:blipFill>
        <p:spPr>
          <a:xfrm>
            <a:off x="895350" y="2521102"/>
            <a:ext cx="1666875" cy="1895475"/>
          </a:xfrm>
          <a:prstGeom prst="rect">
            <a:avLst/>
          </a:prstGeom>
        </p:spPr>
      </p:pic>
      <p:pic>
        <p:nvPicPr>
          <p:cNvPr id="6" name="Image 4" descr="preencoded.png"/>
          <p:cNvPicPr>
            <a:picLocks noChangeAspect="1"/>
          </p:cNvPicPr>
          <p:nvPr/>
        </p:nvPicPr>
        <p:blipFill>
          <a:blip r:embed="rId4"/>
          <a:stretch>
            <a:fillRect/>
          </a:stretch>
        </p:blipFill>
        <p:spPr>
          <a:xfrm>
            <a:off x="438150" y="1428750"/>
            <a:ext cx="2009775" cy="2619375"/>
          </a:xfrm>
          <a:prstGeom prst="rect">
            <a:avLst/>
          </a:prstGeom>
        </p:spPr>
      </p:pic>
      <p:pic>
        <p:nvPicPr>
          <p:cNvPr id="7" name="Image 5" descr="preencoded.png"/>
          <p:cNvPicPr>
            <a:picLocks noChangeAspect="1"/>
          </p:cNvPicPr>
          <p:nvPr/>
        </p:nvPicPr>
        <p:blipFill>
          <a:blip r:embed="rId4"/>
          <a:stretch>
            <a:fillRect/>
          </a:stretch>
        </p:blipFill>
        <p:spPr>
          <a:xfrm>
            <a:off x="2562225" y="1428750"/>
            <a:ext cx="2009775" cy="2619375"/>
          </a:xfrm>
          <a:prstGeom prst="rect">
            <a:avLst/>
          </a:prstGeom>
        </p:spPr>
      </p:pic>
      <p:pic>
        <p:nvPicPr>
          <p:cNvPr id="8" name="Image 6" descr="preencoded.png"/>
          <p:cNvPicPr>
            <a:picLocks noChangeAspect="1"/>
          </p:cNvPicPr>
          <p:nvPr/>
        </p:nvPicPr>
        <p:blipFill>
          <a:blip r:embed="rId4"/>
          <a:stretch>
            <a:fillRect/>
          </a:stretch>
        </p:blipFill>
        <p:spPr>
          <a:xfrm>
            <a:off x="4681538" y="1428750"/>
            <a:ext cx="2009775" cy="2619375"/>
          </a:xfrm>
          <a:prstGeom prst="rect">
            <a:avLst/>
          </a:prstGeom>
        </p:spPr>
      </p:pic>
      <p:pic>
        <p:nvPicPr>
          <p:cNvPr id="9" name="Image 7" descr="preencoded.png"/>
          <p:cNvPicPr>
            <a:picLocks noChangeAspect="1"/>
          </p:cNvPicPr>
          <p:nvPr/>
        </p:nvPicPr>
        <p:blipFill>
          <a:blip r:embed="rId4"/>
          <a:stretch>
            <a:fillRect/>
          </a:stretch>
        </p:blipFill>
        <p:spPr>
          <a:xfrm>
            <a:off x="6800850" y="1428750"/>
            <a:ext cx="2009775" cy="2619375"/>
          </a:xfrm>
          <a:prstGeom prst="rect">
            <a:avLst/>
          </a:prstGeom>
        </p:spPr>
      </p:pic>
      <p:pic>
        <p:nvPicPr>
          <p:cNvPr id="10" name="Image 8" descr="preencoded.png"/>
          <p:cNvPicPr>
            <a:picLocks noChangeAspect="1"/>
          </p:cNvPicPr>
          <p:nvPr/>
        </p:nvPicPr>
        <p:blipFill>
          <a:blip r:embed="rId5"/>
          <a:stretch>
            <a:fillRect/>
          </a:stretch>
        </p:blipFill>
        <p:spPr>
          <a:xfrm>
            <a:off x="2726205" y="1595438"/>
            <a:ext cx="457646" cy="457642"/>
          </a:xfrm>
          <a:prstGeom prst="rect">
            <a:avLst/>
          </a:prstGeom>
        </p:spPr>
      </p:pic>
      <p:pic>
        <p:nvPicPr>
          <p:cNvPr id="11" name="Image 9" descr="preencoded.png"/>
          <p:cNvPicPr>
            <a:picLocks noChangeAspect="1"/>
          </p:cNvPicPr>
          <p:nvPr/>
        </p:nvPicPr>
        <p:blipFill>
          <a:blip r:embed="rId6"/>
          <a:stretch>
            <a:fillRect/>
          </a:stretch>
        </p:blipFill>
        <p:spPr>
          <a:xfrm>
            <a:off x="4848382" y="1611102"/>
            <a:ext cx="457646" cy="457642"/>
          </a:xfrm>
          <a:prstGeom prst="rect">
            <a:avLst/>
          </a:prstGeom>
        </p:spPr>
      </p:pic>
      <p:pic>
        <p:nvPicPr>
          <p:cNvPr id="12" name="Image 10" descr="preencoded.png"/>
          <p:cNvPicPr>
            <a:picLocks noChangeAspect="1"/>
          </p:cNvPicPr>
          <p:nvPr/>
        </p:nvPicPr>
        <p:blipFill>
          <a:blip r:embed="rId7"/>
          <a:stretch>
            <a:fillRect/>
          </a:stretch>
        </p:blipFill>
        <p:spPr>
          <a:xfrm>
            <a:off x="6969593" y="1609725"/>
            <a:ext cx="457646" cy="457642"/>
          </a:xfrm>
          <a:prstGeom prst="rect">
            <a:avLst/>
          </a:prstGeom>
        </p:spPr>
      </p:pic>
      <p:pic>
        <p:nvPicPr>
          <p:cNvPr id="13" name="Image 11" descr="preencoded.png"/>
          <p:cNvPicPr>
            <a:picLocks noChangeAspect="1"/>
          </p:cNvPicPr>
          <p:nvPr/>
        </p:nvPicPr>
        <p:blipFill>
          <a:blip r:embed="rId8"/>
          <a:stretch>
            <a:fillRect/>
          </a:stretch>
        </p:blipFill>
        <p:spPr>
          <a:xfrm>
            <a:off x="604995" y="1611102"/>
            <a:ext cx="457646" cy="457642"/>
          </a:xfrm>
          <a:prstGeom prst="rect">
            <a:avLst/>
          </a:prstGeom>
        </p:spPr>
      </p:pic>
      <p:sp>
        <p:nvSpPr>
          <p:cNvPr id="14" name="Text 0"/>
          <p:cNvSpPr/>
          <p:nvPr/>
        </p:nvSpPr>
        <p:spPr>
          <a:xfrm>
            <a:off x="602130" y="2249641"/>
            <a:ext cx="1711654" cy="557213"/>
          </a:xfrm>
          <a:prstGeom prst="rect">
            <a:avLst/>
          </a:prstGeom>
          <a:noFill/>
          <a:ln/>
        </p:spPr>
        <p:txBody>
          <a:bodyPr wrap="square" rtlCol="0" anchor="ctr"/>
          <a:lstStyle/>
          <a:p>
            <a:pPr marL="0" indent="0" algn="l">
              <a:lnSpc>
                <a:spcPts val="1470"/>
              </a:lnSpc>
              <a:buNone/>
            </a:pPr>
            <a:r>
              <a:rPr lang="en-US" sz="1050" dirty="0">
                <a:solidFill>
                  <a:srgbClr val="0D3145">
                    <a:alpha val="99000"/>
                  </a:srgbClr>
                </a:solidFill>
                <a:latin typeface="Barlow" pitchFamily="34" charset="0"/>
                <a:ea typeface="Barlow" pitchFamily="34" charset="-122"/>
                <a:cs typeface="Barlow" pitchFamily="34" charset="-120"/>
              </a:rPr>
              <a:t>Anyone who gambles can be at-risk for developing a gambling problem.</a:t>
            </a:r>
            <a:endParaRPr lang="en-US" sz="1050" dirty="0"/>
          </a:p>
        </p:txBody>
      </p:sp>
      <p:sp>
        <p:nvSpPr>
          <p:cNvPr id="15" name="Text 1"/>
          <p:cNvSpPr/>
          <p:nvPr/>
        </p:nvSpPr>
        <p:spPr>
          <a:xfrm>
            <a:off x="2726206" y="2215004"/>
            <a:ext cx="1741020" cy="742950"/>
          </a:xfrm>
          <a:prstGeom prst="rect">
            <a:avLst/>
          </a:prstGeom>
          <a:noFill/>
          <a:ln/>
        </p:spPr>
        <p:txBody>
          <a:bodyPr wrap="square" rtlCol="0" anchor="ctr"/>
          <a:lstStyle/>
          <a:p>
            <a:pPr marL="0" indent="0" algn="l">
              <a:lnSpc>
                <a:spcPts val="1470"/>
              </a:lnSpc>
              <a:buNone/>
            </a:pPr>
            <a:r>
              <a:rPr lang="en-US" sz="1050" dirty="0">
                <a:solidFill>
                  <a:srgbClr val="0D3145">
                    <a:alpha val="99000"/>
                  </a:srgbClr>
                </a:solidFill>
                <a:latin typeface="Barlow" pitchFamily="34" charset="0"/>
                <a:ea typeface="Barlow" pitchFamily="34" charset="-122"/>
                <a:cs typeface="Barlow" pitchFamily="34" charset="-120"/>
              </a:rPr>
              <a:t>It's important to know and be able to recognize the warning signs of a gambling problem.</a:t>
            </a:r>
            <a:endParaRPr lang="en-US" sz="1050" dirty="0"/>
          </a:p>
        </p:txBody>
      </p:sp>
      <p:sp>
        <p:nvSpPr>
          <p:cNvPr id="16" name="Text 2"/>
          <p:cNvSpPr/>
          <p:nvPr/>
        </p:nvSpPr>
        <p:spPr>
          <a:xfrm>
            <a:off x="4845518" y="2249641"/>
            <a:ext cx="1724240" cy="557213"/>
          </a:xfrm>
          <a:prstGeom prst="rect">
            <a:avLst/>
          </a:prstGeom>
          <a:noFill/>
          <a:ln/>
        </p:spPr>
        <p:txBody>
          <a:bodyPr wrap="square" rtlCol="0" anchor="ctr"/>
          <a:lstStyle/>
          <a:p>
            <a:pPr marL="0" indent="0" algn="l">
              <a:lnSpc>
                <a:spcPts val="1470"/>
              </a:lnSpc>
              <a:buNone/>
            </a:pPr>
            <a:r>
              <a:rPr lang="en-US" sz="1050" dirty="0">
                <a:solidFill>
                  <a:srgbClr val="0D3145">
                    <a:alpha val="99000"/>
                  </a:srgbClr>
                </a:solidFill>
                <a:latin typeface="Barlow" pitchFamily="34" charset="0"/>
                <a:ea typeface="Barlow" pitchFamily="34" charset="-122"/>
                <a:cs typeface="Barlow" pitchFamily="34" charset="-120"/>
              </a:rPr>
              <a:t>If you choose to </a:t>
            </a:r>
            <a:br>
              <a:rPr lang="en-US" sz="1050" dirty="0">
                <a:solidFill>
                  <a:srgbClr val="0D3145">
                    <a:alpha val="99000"/>
                  </a:srgbClr>
                </a:solidFill>
                <a:latin typeface="Barlow" pitchFamily="34" charset="0"/>
                <a:ea typeface="Barlow" pitchFamily="34" charset="-122"/>
                <a:cs typeface="Barlow" pitchFamily="34" charset="-120"/>
              </a:rPr>
            </a:br>
            <a:r>
              <a:rPr lang="en-US" sz="1050" dirty="0">
                <a:solidFill>
                  <a:srgbClr val="0D3145">
                    <a:alpha val="99000"/>
                  </a:srgbClr>
                </a:solidFill>
                <a:latin typeface="Barlow" pitchFamily="34" charset="0"/>
                <a:ea typeface="Barlow" pitchFamily="34" charset="-122"/>
                <a:cs typeface="Barlow" pitchFamily="34" charset="-120"/>
              </a:rPr>
              <a:t>gamble, know how to </a:t>
            </a:r>
            <a:br>
              <a:rPr lang="en-US" sz="1050" dirty="0">
                <a:solidFill>
                  <a:srgbClr val="0D3145">
                    <a:alpha val="99000"/>
                  </a:srgbClr>
                </a:solidFill>
                <a:latin typeface="Barlow" pitchFamily="34" charset="0"/>
                <a:ea typeface="Barlow" pitchFamily="34" charset="-122"/>
                <a:cs typeface="Barlow" pitchFamily="34" charset="-120"/>
              </a:rPr>
            </a:br>
            <a:r>
              <a:rPr lang="en-US" sz="1050" dirty="0">
                <a:solidFill>
                  <a:srgbClr val="0D3145">
                    <a:alpha val="99000"/>
                  </a:srgbClr>
                </a:solidFill>
                <a:latin typeface="Barlow" pitchFamily="34" charset="0"/>
                <a:ea typeface="Barlow" pitchFamily="34" charset="-122"/>
                <a:cs typeface="Barlow" pitchFamily="34" charset="-120"/>
              </a:rPr>
              <a:t>do so responsibly.</a:t>
            </a:r>
            <a:endParaRPr lang="en-US" sz="1050" dirty="0"/>
          </a:p>
        </p:txBody>
      </p:sp>
      <p:sp>
        <p:nvSpPr>
          <p:cNvPr id="17" name="Text 3"/>
          <p:cNvSpPr/>
          <p:nvPr/>
        </p:nvSpPr>
        <p:spPr>
          <a:xfrm>
            <a:off x="6964831" y="2249641"/>
            <a:ext cx="1741020" cy="557213"/>
          </a:xfrm>
          <a:prstGeom prst="rect">
            <a:avLst/>
          </a:prstGeom>
          <a:noFill/>
          <a:ln/>
        </p:spPr>
        <p:txBody>
          <a:bodyPr wrap="square" rtlCol="0" anchor="ctr"/>
          <a:lstStyle/>
          <a:p>
            <a:pPr marL="0" indent="0" algn="l">
              <a:lnSpc>
                <a:spcPts val="1470"/>
              </a:lnSpc>
              <a:buNone/>
            </a:pPr>
            <a:r>
              <a:rPr lang="en-US" sz="1050" dirty="0">
                <a:solidFill>
                  <a:srgbClr val="0D3145">
                    <a:alpha val="99000"/>
                  </a:srgbClr>
                </a:solidFill>
                <a:latin typeface="Barlow" pitchFamily="34" charset="0"/>
                <a:ea typeface="Barlow" pitchFamily="34" charset="-122"/>
                <a:cs typeface="Barlow" pitchFamily="34" charset="-120"/>
              </a:rPr>
              <a:t>You can get help for a gambling problem by calling </a:t>
            </a:r>
            <a:r>
              <a:rPr lang="en-US" sz="1050" b="1" dirty="0">
                <a:solidFill>
                  <a:srgbClr val="0D3145">
                    <a:alpha val="99000"/>
                  </a:srgbClr>
                </a:solidFill>
                <a:latin typeface="Barlow" pitchFamily="34" charset="0"/>
                <a:ea typeface="Barlow" pitchFamily="34" charset="-122"/>
                <a:cs typeface="Barlow" pitchFamily="34" charset="-120"/>
              </a:rPr>
              <a:t>1-800-MY-RESET.</a:t>
            </a:r>
            <a:endParaRPr lang="en-US" sz="1050" dirty="0"/>
          </a:p>
        </p:txBody>
      </p:sp>
      <p:sp>
        <p:nvSpPr>
          <p:cNvPr id="18" name="Text 4"/>
          <p:cNvSpPr/>
          <p:nvPr/>
        </p:nvSpPr>
        <p:spPr>
          <a:xfrm>
            <a:off x="2191950" y="690237"/>
            <a:ext cx="5217301" cy="166688"/>
          </a:xfrm>
          <a:prstGeom prst="rect">
            <a:avLst/>
          </a:prstGeom>
          <a:noFill/>
          <a:ln/>
        </p:spPr>
        <p:txBody>
          <a:bodyPr wrap="square" rtlCol="0" anchor="ctr"/>
          <a:lstStyle/>
          <a:p>
            <a:pPr marL="0" indent="0" algn="ctr">
              <a:lnSpc>
                <a:spcPts val="1320"/>
              </a:lnSpc>
              <a:buNone/>
            </a:pPr>
            <a:r>
              <a:rPr lang="en-US" sz="1500" b="1" dirty="0">
                <a:solidFill>
                  <a:srgbClr val="FFFFFF">
                    <a:alpha val="99000"/>
                  </a:srgbClr>
                </a:solidFill>
                <a:latin typeface="Barlow Condensed" pitchFamily="34" charset="0"/>
                <a:ea typeface="Barlow Condensed" pitchFamily="34" charset="-122"/>
                <a:cs typeface="Barlow Condensed" pitchFamily="34" charset="-120"/>
              </a:rPr>
              <a:t>TOP 4 THINGS TO REMEMBER</a:t>
            </a:r>
            <a:endParaRPr lang="en-US" sz="15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165578"/>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52500" y="2619375"/>
            <a:ext cx="2619375" cy="1666875"/>
          </a:xfrm>
          <a:prstGeom prst="rect">
            <a:avLst/>
          </a:prstGeom>
        </p:spPr>
      </p:pic>
      <p:pic>
        <p:nvPicPr>
          <p:cNvPr id="3" name="Image 1" descr="preencoded.png"/>
          <p:cNvPicPr>
            <a:picLocks noChangeAspect="1"/>
          </p:cNvPicPr>
          <p:nvPr/>
        </p:nvPicPr>
        <p:blipFill>
          <a:blip r:embed="rId4"/>
          <a:stretch>
            <a:fillRect/>
          </a:stretch>
        </p:blipFill>
        <p:spPr>
          <a:xfrm>
            <a:off x="5715000" y="714375"/>
            <a:ext cx="2619375" cy="1666875"/>
          </a:xfrm>
          <a:prstGeom prst="rect">
            <a:avLst/>
          </a:prstGeom>
        </p:spPr>
      </p:pic>
      <p:pic>
        <p:nvPicPr>
          <p:cNvPr id="4" name="Image 2" descr="preencoded.png"/>
          <p:cNvPicPr>
            <a:picLocks noChangeAspect="1"/>
          </p:cNvPicPr>
          <p:nvPr/>
        </p:nvPicPr>
        <p:blipFill>
          <a:blip r:embed="rId5"/>
          <a:stretch>
            <a:fillRect/>
          </a:stretch>
        </p:blipFill>
        <p:spPr>
          <a:xfrm>
            <a:off x="1285875" y="1228725"/>
            <a:ext cx="6572250" cy="2686050"/>
          </a:xfrm>
          <a:prstGeom prst="rect">
            <a:avLst/>
          </a:prstGeom>
        </p:spPr>
      </p:pic>
      <p:sp>
        <p:nvSpPr>
          <p:cNvPr id="5" name="Text 0"/>
          <p:cNvSpPr/>
          <p:nvPr/>
        </p:nvSpPr>
        <p:spPr>
          <a:xfrm>
            <a:off x="1721486" y="2336006"/>
            <a:ext cx="6158231" cy="466725"/>
          </a:xfrm>
          <a:prstGeom prst="rect">
            <a:avLst/>
          </a:prstGeom>
          <a:noFill/>
          <a:ln/>
        </p:spPr>
        <p:txBody>
          <a:bodyPr wrap="square" rtlCol="0" anchor="ctr"/>
          <a:lstStyle/>
          <a:p>
            <a:pPr marL="0" indent="0" algn="ctr">
              <a:lnSpc>
                <a:spcPts val="3660"/>
              </a:lnSpc>
              <a:buNone/>
            </a:pPr>
            <a:r>
              <a:rPr lang="en-US" sz="4200" b="1" dirty="0">
                <a:solidFill>
                  <a:srgbClr val="FFFFFF">
                    <a:alpha val="99000"/>
                  </a:srgbClr>
                </a:solidFill>
                <a:latin typeface="Barlow Condensed" pitchFamily="34" charset="0"/>
                <a:ea typeface="Barlow Condensed" pitchFamily="34" charset="-122"/>
                <a:cs typeface="Barlow Condensed" pitchFamily="34" charset="-120"/>
              </a:rPr>
              <a:t>QUESTIONS?</a:t>
            </a:r>
            <a:endParaRPr lang="en-US" sz="4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EDF3F5"/>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5491163" y="238125"/>
            <a:ext cx="2605088" cy="3328988"/>
          </a:xfrm>
          <a:prstGeom prst="rect">
            <a:avLst/>
          </a:prstGeom>
        </p:spPr>
      </p:pic>
      <p:pic>
        <p:nvPicPr>
          <p:cNvPr id="3" name="Image 1" descr="preencoded.png"/>
          <p:cNvPicPr>
            <a:picLocks noChangeAspect="1"/>
          </p:cNvPicPr>
          <p:nvPr/>
        </p:nvPicPr>
        <p:blipFill>
          <a:blip r:embed="rId4"/>
          <a:stretch>
            <a:fillRect/>
          </a:stretch>
        </p:blipFill>
        <p:spPr>
          <a:xfrm>
            <a:off x="952500" y="238125"/>
            <a:ext cx="4048125" cy="4286250"/>
          </a:xfrm>
          <a:prstGeom prst="rect">
            <a:avLst/>
          </a:prstGeom>
        </p:spPr>
      </p:pic>
      <p:pic>
        <p:nvPicPr>
          <p:cNvPr id="4" name="Image 2" descr="preencoded.png"/>
          <p:cNvPicPr>
            <a:picLocks noChangeAspect="1"/>
          </p:cNvPicPr>
          <p:nvPr/>
        </p:nvPicPr>
        <p:blipFill>
          <a:blip r:embed="rId5"/>
          <a:stretch>
            <a:fillRect/>
          </a:stretch>
        </p:blipFill>
        <p:spPr>
          <a:xfrm>
            <a:off x="5951860" y="737209"/>
            <a:ext cx="1678939" cy="2335569"/>
          </a:xfrm>
          <a:prstGeom prst="rect">
            <a:avLst/>
          </a:prstGeom>
        </p:spPr>
      </p:pic>
      <p:pic>
        <p:nvPicPr>
          <p:cNvPr id="5" name="Image 3" descr="preencoded.png"/>
          <p:cNvPicPr>
            <a:picLocks noChangeAspect="1"/>
          </p:cNvPicPr>
          <p:nvPr/>
        </p:nvPicPr>
        <p:blipFill>
          <a:blip r:embed="rId6"/>
          <a:stretch>
            <a:fillRect/>
          </a:stretch>
        </p:blipFill>
        <p:spPr>
          <a:xfrm>
            <a:off x="6219397" y="3339173"/>
            <a:ext cx="2366963" cy="1662113"/>
          </a:xfrm>
          <a:prstGeom prst="rect">
            <a:avLst/>
          </a:prstGeom>
        </p:spPr>
      </p:pic>
      <p:pic>
        <p:nvPicPr>
          <p:cNvPr id="6" name="Image 4" descr="preencoded.png"/>
          <p:cNvPicPr>
            <a:picLocks noChangeAspect="1"/>
          </p:cNvPicPr>
          <p:nvPr/>
        </p:nvPicPr>
        <p:blipFill>
          <a:blip r:embed="rId7"/>
          <a:stretch>
            <a:fillRect/>
          </a:stretch>
        </p:blipFill>
        <p:spPr>
          <a:xfrm>
            <a:off x="5247289" y="3810660"/>
            <a:ext cx="1188411" cy="1190625"/>
          </a:xfrm>
          <a:prstGeom prst="rect">
            <a:avLst/>
          </a:prstGeom>
        </p:spPr>
      </p:pic>
      <p:pic>
        <p:nvPicPr>
          <p:cNvPr id="7" name="Image 5" descr="preencoded.png"/>
          <p:cNvPicPr>
            <a:picLocks noChangeAspect="1"/>
          </p:cNvPicPr>
          <p:nvPr/>
        </p:nvPicPr>
        <p:blipFill>
          <a:blip r:embed="rId8"/>
          <a:stretch>
            <a:fillRect/>
          </a:stretch>
        </p:blipFill>
        <p:spPr>
          <a:xfrm>
            <a:off x="1393710" y="3421410"/>
            <a:ext cx="141089" cy="185179"/>
          </a:xfrm>
          <a:prstGeom prst="rect">
            <a:avLst/>
          </a:prstGeom>
        </p:spPr>
      </p:pic>
      <p:pic>
        <p:nvPicPr>
          <p:cNvPr id="8" name="Image 6" descr="preencoded.png"/>
          <p:cNvPicPr>
            <a:picLocks noChangeAspect="1"/>
          </p:cNvPicPr>
          <p:nvPr/>
        </p:nvPicPr>
        <p:blipFill>
          <a:blip r:embed="rId9"/>
          <a:stretch>
            <a:fillRect/>
          </a:stretch>
        </p:blipFill>
        <p:spPr>
          <a:xfrm>
            <a:off x="1382325" y="3102266"/>
            <a:ext cx="163860" cy="163881"/>
          </a:xfrm>
          <a:prstGeom prst="rect">
            <a:avLst/>
          </a:prstGeom>
        </p:spPr>
      </p:pic>
      <p:pic>
        <p:nvPicPr>
          <p:cNvPr id="9" name="Image 7" descr="preencoded.png"/>
          <p:cNvPicPr>
            <a:picLocks noChangeAspect="1"/>
          </p:cNvPicPr>
          <p:nvPr/>
        </p:nvPicPr>
        <p:blipFill>
          <a:blip r:embed="rId10"/>
          <a:stretch>
            <a:fillRect/>
          </a:stretch>
        </p:blipFill>
        <p:spPr>
          <a:xfrm>
            <a:off x="1410035" y="2739963"/>
            <a:ext cx="108440" cy="185756"/>
          </a:xfrm>
          <a:prstGeom prst="rect">
            <a:avLst/>
          </a:prstGeom>
        </p:spPr>
      </p:pic>
      <p:sp>
        <p:nvSpPr>
          <p:cNvPr id="10" name="Text 0"/>
          <p:cNvSpPr/>
          <p:nvPr/>
        </p:nvSpPr>
        <p:spPr>
          <a:xfrm>
            <a:off x="1428750" y="1952606"/>
            <a:ext cx="3674848" cy="142875"/>
          </a:xfrm>
          <a:prstGeom prst="rect">
            <a:avLst/>
          </a:prstGeom>
          <a:noFill/>
          <a:ln/>
        </p:spPr>
        <p:txBody>
          <a:bodyPr wrap="square" rtlCol="0" anchor="ctr"/>
          <a:lstStyle/>
          <a:p>
            <a:pPr marL="0" indent="0" algn="l">
              <a:lnSpc>
                <a:spcPts val="1140"/>
              </a:lnSpc>
              <a:buNone/>
            </a:pPr>
            <a:r>
              <a:rPr lang="en-US" sz="1425" b="1" dirty="0">
                <a:solidFill>
                  <a:srgbClr val="FFFFFF">
                    <a:alpha val="99000"/>
                  </a:srgbClr>
                </a:solidFill>
                <a:latin typeface="Barlow" pitchFamily="34" charset="0"/>
                <a:ea typeface="Barlow" pitchFamily="34" charset="-122"/>
                <a:cs typeface="Barlow" pitchFamily="34" charset="-120"/>
              </a:rPr>
              <a:t>[Your Name]</a:t>
            </a:r>
            <a:endParaRPr lang="en-US" sz="1425" dirty="0"/>
          </a:p>
        </p:txBody>
      </p:sp>
      <p:sp>
        <p:nvSpPr>
          <p:cNvPr id="11" name="Text 1"/>
          <p:cNvSpPr/>
          <p:nvPr/>
        </p:nvSpPr>
        <p:spPr>
          <a:xfrm>
            <a:off x="1428750" y="2166947"/>
            <a:ext cx="3438830" cy="180975"/>
          </a:xfrm>
          <a:prstGeom prst="rect">
            <a:avLst/>
          </a:prstGeom>
          <a:noFill/>
          <a:ln/>
        </p:spPr>
        <p:txBody>
          <a:bodyPr wrap="square" rtlCol="0" anchor="ctr"/>
          <a:lstStyle/>
          <a:p>
            <a:pPr marL="0" indent="0" algn="l">
              <a:lnSpc>
                <a:spcPts val="1425"/>
              </a:lnSpc>
              <a:buNone/>
            </a:pPr>
            <a:r>
              <a:rPr lang="en-US" sz="1425" dirty="0">
                <a:solidFill>
                  <a:srgbClr val="FFFFFF">
                    <a:alpha val="99000"/>
                  </a:srgbClr>
                </a:solidFill>
                <a:latin typeface="Barlow" pitchFamily="34" charset="0"/>
                <a:ea typeface="Barlow" pitchFamily="34" charset="-122"/>
                <a:cs typeface="Barlow" pitchFamily="34" charset="-120"/>
              </a:rPr>
              <a:t>[Your Title]</a:t>
            </a:r>
            <a:endParaRPr lang="en-US" sz="1425" dirty="0"/>
          </a:p>
        </p:txBody>
      </p:sp>
      <p:sp>
        <p:nvSpPr>
          <p:cNvPr id="12" name="Text 2"/>
          <p:cNvSpPr/>
          <p:nvPr/>
        </p:nvSpPr>
        <p:spPr>
          <a:xfrm>
            <a:off x="1594647" y="3420852"/>
            <a:ext cx="2457450" cy="371475"/>
          </a:xfrm>
          <a:prstGeom prst="rect">
            <a:avLst/>
          </a:prstGeom>
          <a:noFill/>
          <a:ln/>
        </p:spPr>
        <p:txBody>
          <a:bodyPr wrap="square" rtlCol="0" anchor="ctr"/>
          <a:lstStyle/>
          <a:p>
            <a:pPr marL="0" indent="0" algn="l">
              <a:lnSpc>
                <a:spcPts val="1470"/>
              </a:lnSpc>
              <a:buNone/>
            </a:pPr>
            <a:r>
              <a:rPr lang="en-US" sz="1050" b="1" dirty="0">
                <a:solidFill>
                  <a:srgbClr val="FFFFFF">
                    <a:alpha val="99000"/>
                  </a:srgbClr>
                </a:solidFill>
                <a:latin typeface="Barlow" pitchFamily="34" charset="0"/>
                <a:ea typeface="Barlow" pitchFamily="34" charset="-122"/>
                <a:cs typeface="Barlow" pitchFamily="34" charset="-120"/>
              </a:rPr>
              <a:t>123 Anywhere St., Any City, State,  Country 12345</a:t>
            </a:r>
            <a:endParaRPr lang="en-US" sz="1050" dirty="0"/>
          </a:p>
        </p:txBody>
      </p:sp>
      <p:sp>
        <p:nvSpPr>
          <p:cNvPr id="13" name="Text 3"/>
          <p:cNvSpPr/>
          <p:nvPr/>
        </p:nvSpPr>
        <p:spPr>
          <a:xfrm>
            <a:off x="1594656" y="3080407"/>
            <a:ext cx="1976437" cy="185738"/>
          </a:xfrm>
          <a:prstGeom prst="rect">
            <a:avLst/>
          </a:prstGeom>
          <a:noFill/>
          <a:ln/>
        </p:spPr>
        <p:txBody>
          <a:bodyPr wrap="square" rtlCol="0" anchor="ctr"/>
          <a:lstStyle/>
          <a:p>
            <a:pPr marL="0" indent="0" algn="l">
              <a:lnSpc>
                <a:spcPts val="1470"/>
              </a:lnSpc>
              <a:buNone/>
            </a:pPr>
            <a:r>
              <a:rPr lang="en-US" sz="1050" b="1" dirty="0" err="1">
                <a:solidFill>
                  <a:srgbClr val="FFFFFF">
                    <a:alpha val="99000"/>
                  </a:srgbClr>
                </a:solidFill>
                <a:latin typeface="Barlow" pitchFamily="34" charset="0"/>
                <a:ea typeface="Barlow" pitchFamily="34" charset="-122"/>
                <a:cs typeface="Barlow" pitchFamily="34" charset="-120"/>
              </a:rPr>
              <a:t>www.reallygreatsite.com</a:t>
            </a:r>
            <a:endParaRPr lang="en-US" sz="1050" dirty="0"/>
          </a:p>
        </p:txBody>
      </p:sp>
      <p:sp>
        <p:nvSpPr>
          <p:cNvPr id="14" name="Text 4"/>
          <p:cNvSpPr/>
          <p:nvPr/>
        </p:nvSpPr>
        <p:spPr>
          <a:xfrm>
            <a:off x="1594647" y="2739963"/>
            <a:ext cx="1323975" cy="185738"/>
          </a:xfrm>
          <a:prstGeom prst="rect">
            <a:avLst/>
          </a:prstGeom>
          <a:noFill/>
          <a:ln/>
        </p:spPr>
        <p:txBody>
          <a:bodyPr wrap="square" rtlCol="0" anchor="ctr"/>
          <a:lstStyle/>
          <a:p>
            <a:pPr marL="0" indent="0" algn="l">
              <a:lnSpc>
                <a:spcPts val="1470"/>
              </a:lnSpc>
              <a:buNone/>
            </a:pPr>
            <a:r>
              <a:rPr lang="en-US" sz="1050" b="1" dirty="0">
                <a:solidFill>
                  <a:srgbClr val="FFFFFF">
                    <a:alpha val="99000"/>
                  </a:srgbClr>
                </a:solidFill>
                <a:latin typeface="Barlow" pitchFamily="34" charset="0"/>
                <a:ea typeface="Barlow" pitchFamily="34" charset="-122"/>
                <a:cs typeface="Barlow" pitchFamily="34" charset="-120"/>
              </a:rPr>
              <a:t>+123-456-7890</a:t>
            </a:r>
            <a:endParaRPr lang="en-US" sz="1050" dirty="0"/>
          </a:p>
        </p:txBody>
      </p:sp>
      <p:sp>
        <p:nvSpPr>
          <p:cNvPr id="15" name="Text 5"/>
          <p:cNvSpPr/>
          <p:nvPr/>
        </p:nvSpPr>
        <p:spPr>
          <a:xfrm>
            <a:off x="1410035" y="791134"/>
            <a:ext cx="3496090" cy="1072266"/>
          </a:xfrm>
          <a:prstGeom prst="rect">
            <a:avLst/>
          </a:prstGeom>
          <a:noFill/>
          <a:ln/>
        </p:spPr>
        <p:txBody>
          <a:bodyPr wrap="square" rtlCol="0" anchor="ctr"/>
          <a:lstStyle/>
          <a:p>
            <a:pPr marL="0" indent="0" algn="l">
              <a:lnSpc>
                <a:spcPts val="3660"/>
              </a:lnSpc>
              <a:buNone/>
            </a:pPr>
            <a:r>
              <a:rPr lang="en-US" sz="4200" b="1" dirty="0">
                <a:solidFill>
                  <a:srgbClr val="FFFFFF">
                    <a:alpha val="99000"/>
                  </a:srgbClr>
                </a:solidFill>
                <a:latin typeface="Barlow Condensed" pitchFamily="34" charset="0"/>
                <a:ea typeface="Barlow Condensed" pitchFamily="34" charset="-122"/>
                <a:cs typeface="Barlow Condensed" pitchFamily="34" charset="-120"/>
              </a:rPr>
              <a:t>THANK</a:t>
            </a:r>
            <a:endParaRPr lang="en-US" sz="4200" dirty="0"/>
          </a:p>
          <a:p>
            <a:pPr marL="0" indent="0" algn="l">
              <a:lnSpc>
                <a:spcPts val="3660"/>
              </a:lnSpc>
              <a:buNone/>
            </a:pPr>
            <a:r>
              <a:rPr lang="en-US" sz="4200" b="1" dirty="0">
                <a:solidFill>
                  <a:srgbClr val="FFFFFF">
                    <a:alpha val="99000"/>
                  </a:srgbClr>
                </a:solidFill>
                <a:latin typeface="Barlow Condensed" pitchFamily="34" charset="0"/>
                <a:ea typeface="Barlow Condensed" pitchFamily="34" charset="-122"/>
                <a:cs typeface="Barlow Condensed" pitchFamily="34" charset="-120"/>
              </a:rPr>
              <a:t>YOU!</a:t>
            </a:r>
            <a:endParaRPr lang="en-US" sz="4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EDF3F5"/>
        </a:solidFill>
        <a:effectLst/>
      </p:bgPr>
    </p:bg>
    <p:spTree>
      <p:nvGrpSpPr>
        <p:cNvPr id="1" name=""/>
        <p:cNvGrpSpPr/>
        <p:nvPr/>
      </p:nvGrpSpPr>
      <p:grpSpPr>
        <a:xfrm>
          <a:off x="0" y="0"/>
          <a:ext cx="0" cy="0"/>
          <a:chOff x="0" y="0"/>
          <a:chExt cx="0" cy="0"/>
        </a:xfrm>
      </p:grpSpPr>
      <p:sp>
        <p:nvSpPr>
          <p:cNvPr id="2" name="Shape 0"/>
          <p:cNvSpPr/>
          <p:nvPr/>
        </p:nvSpPr>
        <p:spPr>
          <a:xfrm>
            <a:off x="5953125" y="947737"/>
            <a:ext cx="2381250" cy="2386013"/>
          </a:xfrm>
          <a:prstGeom prst="rect">
            <a:avLst/>
          </a:prstGeom>
          <a:noFill/>
          <a:ln/>
        </p:spPr>
        <p:txBody>
          <a:bodyPr/>
          <a:lstStyle/>
          <a:p>
            <a:endParaRPr lang="en-US"/>
          </a:p>
        </p:txBody>
      </p:sp>
      <p:pic>
        <p:nvPicPr>
          <p:cNvPr id="3" name="Image 0" descr="preencoded.png"/>
          <p:cNvPicPr>
            <a:picLocks noChangeAspect="1"/>
          </p:cNvPicPr>
          <p:nvPr/>
        </p:nvPicPr>
        <p:blipFill>
          <a:blip r:embed="rId3"/>
          <a:stretch>
            <a:fillRect/>
          </a:stretch>
        </p:blipFill>
        <p:spPr>
          <a:xfrm>
            <a:off x="714375" y="476250"/>
            <a:ext cx="4762500" cy="3571875"/>
          </a:xfrm>
          <a:prstGeom prst="rect">
            <a:avLst/>
          </a:prstGeom>
        </p:spPr>
      </p:pic>
      <p:sp>
        <p:nvSpPr>
          <p:cNvPr id="7" name="Text 1"/>
          <p:cNvSpPr/>
          <p:nvPr/>
        </p:nvSpPr>
        <p:spPr>
          <a:xfrm>
            <a:off x="1192556" y="818129"/>
            <a:ext cx="2549070" cy="128588"/>
          </a:xfrm>
          <a:prstGeom prst="rect">
            <a:avLst/>
          </a:prstGeom>
          <a:noFill/>
          <a:ln/>
        </p:spPr>
        <p:txBody>
          <a:bodyPr wrap="square" rtlCol="0" anchor="ctr"/>
          <a:lstStyle/>
          <a:p>
            <a:pPr marL="0" indent="0" algn="l">
              <a:lnSpc>
                <a:spcPts val="1020"/>
              </a:lnSpc>
              <a:buNone/>
            </a:pPr>
            <a:r>
              <a:rPr lang="en-US" sz="1200" b="1" dirty="0">
                <a:solidFill>
                  <a:srgbClr val="0D3145">
                    <a:alpha val="99000"/>
                  </a:srgbClr>
                </a:solidFill>
                <a:latin typeface="Barlow Condensed" pitchFamily="34" charset="0"/>
                <a:ea typeface="Barlow Condensed" pitchFamily="34" charset="-122"/>
                <a:cs typeface="Barlow Condensed" pitchFamily="34" charset="-120"/>
              </a:rPr>
              <a:t>ABOUT [YOUR ORGANIZATION]</a:t>
            </a:r>
            <a:endParaRPr lang="en-US" sz="1200" dirty="0"/>
          </a:p>
        </p:txBody>
      </p:sp>
      <p:sp>
        <p:nvSpPr>
          <p:cNvPr id="8" name="Text 2"/>
          <p:cNvSpPr/>
          <p:nvPr/>
        </p:nvSpPr>
        <p:spPr>
          <a:xfrm>
            <a:off x="1192557" y="1089592"/>
            <a:ext cx="3379444" cy="2449286"/>
          </a:xfrm>
          <a:prstGeom prst="rect">
            <a:avLst/>
          </a:prstGeom>
          <a:noFill/>
          <a:ln/>
        </p:spPr>
        <p:txBody>
          <a:bodyPr wrap="square" rtlCol="0" anchor="ctr"/>
          <a:lstStyle/>
          <a:p>
            <a:pPr marL="0" indent="0" algn="l">
              <a:lnSpc>
                <a:spcPts val="1785"/>
              </a:lnSpc>
              <a:buNone/>
            </a:pPr>
            <a:r>
              <a:rPr lang="en-US" sz="1200" dirty="0">
                <a:solidFill>
                  <a:srgbClr val="0D3145">
                    <a:alpha val="99000"/>
                  </a:srgbClr>
                </a:solidFill>
                <a:latin typeface="Barlow" pitchFamily="34" charset="0"/>
                <a:ea typeface="Barlow" pitchFamily="34" charset="-122"/>
                <a:cs typeface="Barlow" pitchFamily="34" charset="-120"/>
              </a:rPr>
              <a:t>Lorem ipsum dolor sit amet, consectetur adipiscing elit. Nullam laoreet risus fringilla, egestas elit a, consequat augue. Phasellus sollicitudin felis mi, quis egestas ex ornare sed.</a:t>
            </a:r>
          </a:p>
          <a:p>
            <a:pPr marL="0" indent="0" algn="l">
              <a:lnSpc>
                <a:spcPts val="1785"/>
              </a:lnSpc>
              <a:buNone/>
            </a:pPr>
            <a:endParaRPr lang="en-US" sz="1200" dirty="0"/>
          </a:p>
          <a:p>
            <a:pPr marL="0" indent="0" algn="l">
              <a:lnSpc>
                <a:spcPts val="1785"/>
              </a:lnSpc>
              <a:buNone/>
            </a:pPr>
            <a:r>
              <a:rPr lang="en-US" sz="1200" dirty="0">
                <a:solidFill>
                  <a:srgbClr val="0D3145">
                    <a:alpha val="99000"/>
                  </a:srgbClr>
                </a:solidFill>
                <a:latin typeface="Barlow" pitchFamily="34" charset="0"/>
                <a:ea typeface="Barlow" pitchFamily="34" charset="-122"/>
                <a:cs typeface="Barlow" pitchFamily="34" charset="-120"/>
              </a:rPr>
              <a:t>Praesent vel felis quis mi pulvinar sagittis. Pellentesque viverra ipsum ante, in congue ante eleifend eget. Aenean tortor tellus, efficitur ac rhoncus et, eleifend sit amet mi. Sed ut lectus ac nibh molestie rhoncus.</a:t>
            </a:r>
            <a:endParaRPr lang="en-US" sz="1200" dirty="0"/>
          </a:p>
        </p:txBody>
      </p:sp>
      <p:pic>
        <p:nvPicPr>
          <p:cNvPr id="10" name="Image 3" descr="preencoded.png">
            <a:extLst>
              <a:ext uri="{FF2B5EF4-FFF2-40B4-BE49-F238E27FC236}">
                <a16:creationId xmlns:a16="http://schemas.microsoft.com/office/drawing/2014/main" id="{55E57F33-34CD-3301-27C5-E53B28C5FF90}"/>
              </a:ext>
            </a:extLst>
          </p:cNvPr>
          <p:cNvPicPr>
            <a:picLocks noChangeAspect="1"/>
          </p:cNvPicPr>
          <p:nvPr/>
        </p:nvPicPr>
        <p:blipFill>
          <a:blip r:embed="rId4"/>
          <a:srcRect l="22761" t="727" r="23755" b="14178"/>
          <a:stretch/>
        </p:blipFill>
        <p:spPr>
          <a:xfrm>
            <a:off x="6068284" y="1089592"/>
            <a:ext cx="2197756" cy="2222019"/>
          </a:xfrm>
          <a:prstGeom prst="rect">
            <a:avLst/>
          </a:prstGeom>
          <a:ln cap="rnd">
            <a:noFill/>
          </a:ln>
          <a:effectLst>
            <a:softEdge rad="0"/>
          </a:effectLst>
        </p:spPr>
      </p:pic>
      <p:sp>
        <p:nvSpPr>
          <p:cNvPr id="9" name="Text 3"/>
          <p:cNvSpPr/>
          <p:nvPr/>
        </p:nvSpPr>
        <p:spPr>
          <a:xfrm>
            <a:off x="6235490" y="2201116"/>
            <a:ext cx="1957388" cy="128588"/>
          </a:xfrm>
          <a:prstGeom prst="rect">
            <a:avLst/>
          </a:prstGeom>
          <a:noFill/>
          <a:ln/>
        </p:spPr>
        <p:txBody>
          <a:bodyPr wrap="square" rtlCol="0" anchor="ctr"/>
          <a:lstStyle/>
          <a:p>
            <a:pPr marL="0" indent="0" algn="ctr">
              <a:lnSpc>
                <a:spcPts val="1020"/>
              </a:lnSpc>
              <a:buNone/>
            </a:pPr>
            <a:r>
              <a:rPr lang="en-US" sz="1275" b="1" dirty="0">
                <a:solidFill>
                  <a:srgbClr val="FFFFFF">
                    <a:alpha val="99000"/>
                  </a:srgbClr>
                </a:solidFill>
                <a:latin typeface="Barlow Condensed" pitchFamily="34" charset="0"/>
                <a:ea typeface="Barlow Condensed" pitchFamily="34" charset="-122"/>
                <a:cs typeface="Barlow Condensed" pitchFamily="34" charset="-120"/>
              </a:rPr>
              <a:t>[INSERT SPEAKER PHOTO]</a:t>
            </a:r>
            <a:endParaRPr lang="en-US" sz="1275" dirty="0"/>
          </a:p>
        </p:txBody>
      </p:sp>
      <p:pic>
        <p:nvPicPr>
          <p:cNvPr id="4" name="Image 1" descr="preencoded.png"/>
          <p:cNvPicPr>
            <a:picLocks noChangeAspect="1"/>
          </p:cNvPicPr>
          <p:nvPr/>
        </p:nvPicPr>
        <p:blipFill>
          <a:blip r:embed="rId5"/>
          <a:stretch>
            <a:fillRect/>
          </a:stretch>
        </p:blipFill>
        <p:spPr>
          <a:xfrm>
            <a:off x="5048250" y="2857500"/>
            <a:ext cx="2095500" cy="1800225"/>
          </a:xfrm>
          <a:prstGeom prst="rect">
            <a:avLst/>
          </a:prstGeom>
        </p:spPr>
      </p:pic>
      <p:pic>
        <p:nvPicPr>
          <p:cNvPr id="5" name="Image 2" descr="preencoded.png"/>
          <p:cNvPicPr>
            <a:picLocks noChangeAspect="1"/>
          </p:cNvPicPr>
          <p:nvPr/>
        </p:nvPicPr>
        <p:blipFill>
          <a:blip r:embed="rId6"/>
          <a:stretch>
            <a:fillRect/>
          </a:stretch>
        </p:blipFill>
        <p:spPr>
          <a:xfrm>
            <a:off x="6906732" y="3572981"/>
            <a:ext cx="1190625" cy="118841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EDF3F5"/>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3876675" y="423863"/>
            <a:ext cx="4762500" cy="4286250"/>
          </a:xfrm>
          <a:prstGeom prst="rect">
            <a:avLst/>
          </a:prstGeom>
        </p:spPr>
      </p:pic>
      <p:pic>
        <p:nvPicPr>
          <p:cNvPr id="3" name="Image 1" descr="preencoded.png"/>
          <p:cNvPicPr>
            <a:picLocks noChangeAspect="1"/>
          </p:cNvPicPr>
          <p:nvPr/>
        </p:nvPicPr>
        <p:blipFill>
          <a:blip r:embed="rId4"/>
          <a:stretch>
            <a:fillRect/>
          </a:stretch>
        </p:blipFill>
        <p:spPr>
          <a:xfrm>
            <a:off x="1023938" y="185738"/>
            <a:ext cx="2624138" cy="3333750"/>
          </a:xfrm>
          <a:prstGeom prst="rect">
            <a:avLst/>
          </a:prstGeom>
        </p:spPr>
      </p:pic>
      <p:pic>
        <p:nvPicPr>
          <p:cNvPr id="4" name="Image 2" descr="preencoded.png"/>
          <p:cNvPicPr>
            <a:picLocks noChangeAspect="1"/>
          </p:cNvPicPr>
          <p:nvPr/>
        </p:nvPicPr>
        <p:blipFill>
          <a:blip r:embed="rId5"/>
          <a:stretch>
            <a:fillRect/>
          </a:stretch>
        </p:blipFill>
        <p:spPr>
          <a:xfrm>
            <a:off x="1465418" y="658100"/>
            <a:ext cx="1717367" cy="2389029"/>
          </a:xfrm>
          <a:prstGeom prst="rect">
            <a:avLst/>
          </a:prstGeom>
        </p:spPr>
      </p:pic>
      <p:pic>
        <p:nvPicPr>
          <p:cNvPr id="5" name="Image 3" descr="preencoded.png"/>
          <p:cNvPicPr>
            <a:picLocks noChangeAspect="1"/>
          </p:cNvPicPr>
          <p:nvPr/>
        </p:nvPicPr>
        <p:blipFill>
          <a:blip r:embed="rId6"/>
          <a:stretch>
            <a:fillRect/>
          </a:stretch>
        </p:blipFill>
        <p:spPr>
          <a:xfrm>
            <a:off x="1023389" y="3757614"/>
            <a:ext cx="1190625" cy="1188415"/>
          </a:xfrm>
          <a:prstGeom prst="rect">
            <a:avLst/>
          </a:prstGeom>
        </p:spPr>
      </p:pic>
      <p:pic>
        <p:nvPicPr>
          <p:cNvPr id="6" name="Image 4" descr="preencoded.png"/>
          <p:cNvPicPr>
            <a:picLocks noChangeAspect="1"/>
          </p:cNvPicPr>
          <p:nvPr/>
        </p:nvPicPr>
        <p:blipFill>
          <a:blip r:embed="rId7"/>
          <a:stretch>
            <a:fillRect/>
          </a:stretch>
        </p:blipFill>
        <p:spPr>
          <a:xfrm>
            <a:off x="2447925" y="3286125"/>
            <a:ext cx="1895475" cy="1666875"/>
          </a:xfrm>
          <a:prstGeom prst="rect">
            <a:avLst/>
          </a:prstGeom>
        </p:spPr>
      </p:pic>
      <p:sp>
        <p:nvSpPr>
          <p:cNvPr id="7" name="Text 0"/>
          <p:cNvSpPr/>
          <p:nvPr/>
        </p:nvSpPr>
        <p:spPr>
          <a:xfrm>
            <a:off x="4441498" y="817091"/>
            <a:ext cx="4035644" cy="128588"/>
          </a:xfrm>
          <a:prstGeom prst="rect">
            <a:avLst/>
          </a:prstGeom>
          <a:noFill/>
          <a:ln/>
        </p:spPr>
        <p:txBody>
          <a:bodyPr wrap="square" rtlCol="0" anchor="ctr"/>
          <a:lstStyle/>
          <a:p>
            <a:pPr marL="0" indent="0" algn="l">
              <a:lnSpc>
                <a:spcPts val="1020"/>
              </a:lnSpc>
              <a:buNone/>
            </a:pPr>
            <a:r>
              <a:rPr lang="en-US" sz="1200" b="1" dirty="0">
                <a:solidFill>
                  <a:srgbClr val="0D3145">
                    <a:alpha val="99000"/>
                  </a:srgbClr>
                </a:solidFill>
                <a:latin typeface="Barlow Condensed" pitchFamily="34" charset="0"/>
                <a:ea typeface="Barlow Condensed" pitchFamily="34" charset="-122"/>
                <a:cs typeface="Barlow Condensed" pitchFamily="34" charset="-120"/>
              </a:rPr>
              <a:t>WHAT IS PROBLEM GAMBLING AWARENESS MONTH?
</a:t>
            </a:r>
            <a:endParaRPr lang="en-US" sz="1200" dirty="0"/>
          </a:p>
        </p:txBody>
      </p:sp>
      <p:sp>
        <p:nvSpPr>
          <p:cNvPr id="8" name="Text 1"/>
          <p:cNvSpPr/>
          <p:nvPr/>
        </p:nvSpPr>
        <p:spPr>
          <a:xfrm>
            <a:off x="4441498" y="1019355"/>
            <a:ext cx="3857300" cy="3429000"/>
          </a:xfrm>
          <a:prstGeom prst="rect">
            <a:avLst/>
          </a:prstGeom>
          <a:noFill/>
          <a:ln/>
        </p:spPr>
        <p:txBody>
          <a:bodyPr wrap="square" rtlCol="0" anchor="ctr"/>
          <a:lstStyle/>
          <a:p>
            <a:pPr marL="0" indent="0" algn="l">
              <a:lnSpc>
                <a:spcPts val="1785"/>
              </a:lnSpc>
              <a:buNone/>
            </a:pPr>
            <a:r>
              <a:rPr lang="en-US" sz="1200" dirty="0">
                <a:solidFill>
                  <a:srgbClr val="0D3145">
                    <a:alpha val="99000"/>
                  </a:srgbClr>
                </a:solidFill>
                <a:latin typeface="Barlow" pitchFamily="34" charset="0"/>
                <a:ea typeface="Barlow" pitchFamily="34" charset="-122"/>
                <a:cs typeface="Barlow" pitchFamily="34" charset="-120"/>
              </a:rPr>
              <a:t>Held annually in March, Problem Gambling Awareness Month (PGAM) is a nationwide grassroots campaign spearheaded by the National Council on Problem Gambling (NCPG) to raise public awareness of problem gambling and promote prevention, treatment, and recovery services.</a:t>
            </a:r>
          </a:p>
          <a:p>
            <a:pPr marL="0" indent="0" algn="l">
              <a:lnSpc>
                <a:spcPts val="1785"/>
              </a:lnSpc>
              <a:buNone/>
            </a:pPr>
            <a:endParaRPr lang="en-US" sz="1200" dirty="0"/>
          </a:p>
          <a:p>
            <a:pPr marL="0" indent="0" algn="l">
              <a:lnSpc>
                <a:spcPts val="1785"/>
              </a:lnSpc>
              <a:buNone/>
            </a:pPr>
            <a:r>
              <a:rPr lang="en-US" sz="1200" dirty="0">
                <a:solidFill>
                  <a:srgbClr val="0D3145">
                    <a:alpha val="99000"/>
                  </a:srgbClr>
                </a:solidFill>
                <a:latin typeface="Barlow" pitchFamily="34" charset="0"/>
                <a:ea typeface="Barlow" pitchFamily="34" charset="-122"/>
                <a:cs typeface="Barlow" pitchFamily="34" charset="-120"/>
              </a:rPr>
              <a:t>The 2026 Problem Gambling Awareness Month theme, "Caring Communities, Stronger Futures," emphasizes the importance of a community driven approach to problem gambling awareness and support. When a community comes together - friends, families, educators, healthcare providers, local partners, and policymakers -  silence is replaced with support, and isolation is replaced with connection.</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EDF3F5"/>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671512" y="238125"/>
            <a:ext cx="7662863" cy="3333751"/>
          </a:xfrm>
          <a:prstGeom prst="rect">
            <a:avLst/>
          </a:prstGeom>
        </p:spPr>
      </p:pic>
      <p:pic>
        <p:nvPicPr>
          <p:cNvPr id="3" name="Image 1" descr="preencoded.png"/>
          <p:cNvPicPr>
            <a:picLocks noChangeAspect="1"/>
          </p:cNvPicPr>
          <p:nvPr/>
        </p:nvPicPr>
        <p:blipFill>
          <a:blip r:embed="rId4"/>
          <a:stretch>
            <a:fillRect/>
          </a:stretch>
        </p:blipFill>
        <p:spPr>
          <a:xfrm>
            <a:off x="862012" y="428625"/>
            <a:ext cx="7710487" cy="3381375"/>
          </a:xfrm>
          <a:prstGeom prst="rect">
            <a:avLst/>
          </a:prstGeom>
        </p:spPr>
      </p:pic>
      <p:pic>
        <p:nvPicPr>
          <p:cNvPr id="4" name="Image 2" descr="preencoded.png"/>
          <p:cNvPicPr>
            <a:picLocks noChangeAspect="1"/>
          </p:cNvPicPr>
          <p:nvPr/>
        </p:nvPicPr>
        <p:blipFill>
          <a:blip r:embed="rId5"/>
          <a:stretch>
            <a:fillRect/>
          </a:stretch>
        </p:blipFill>
        <p:spPr>
          <a:xfrm>
            <a:off x="962025" y="2857500"/>
            <a:ext cx="1895475" cy="1666875"/>
          </a:xfrm>
          <a:prstGeom prst="rect">
            <a:avLst/>
          </a:prstGeom>
        </p:spPr>
      </p:pic>
      <p:pic>
        <p:nvPicPr>
          <p:cNvPr id="5" name="Image 3" descr="preencoded.png"/>
          <p:cNvPicPr>
            <a:picLocks noChangeAspect="1"/>
          </p:cNvPicPr>
          <p:nvPr/>
        </p:nvPicPr>
        <p:blipFill>
          <a:blip r:embed="rId6"/>
          <a:stretch>
            <a:fillRect/>
          </a:stretch>
        </p:blipFill>
        <p:spPr>
          <a:xfrm>
            <a:off x="1857375" y="2381250"/>
            <a:ext cx="5391150" cy="1905000"/>
          </a:xfrm>
          <a:prstGeom prst="rect">
            <a:avLst/>
          </a:prstGeom>
        </p:spPr>
      </p:pic>
      <p:sp>
        <p:nvSpPr>
          <p:cNvPr id="6" name="Text 0"/>
          <p:cNvSpPr/>
          <p:nvPr/>
        </p:nvSpPr>
        <p:spPr>
          <a:xfrm>
            <a:off x="2957513" y="2849353"/>
            <a:ext cx="3371850" cy="166688"/>
          </a:xfrm>
          <a:prstGeom prst="rect">
            <a:avLst/>
          </a:prstGeom>
          <a:noFill/>
          <a:ln/>
        </p:spPr>
        <p:txBody>
          <a:bodyPr wrap="square" rtlCol="0" anchor="ctr"/>
          <a:lstStyle/>
          <a:p>
            <a:pPr marL="0" indent="0" algn="ctr">
              <a:lnSpc>
                <a:spcPts val="1320"/>
              </a:lnSpc>
              <a:buNone/>
            </a:pPr>
            <a:r>
              <a:rPr lang="en-US" sz="1500" b="1" dirty="0">
                <a:solidFill>
                  <a:srgbClr val="FFFFFF">
                    <a:alpha val="99000"/>
                  </a:srgbClr>
                </a:solidFill>
                <a:latin typeface="Barlow Condensed" pitchFamily="34" charset="0"/>
                <a:ea typeface="Barlow Condensed" pitchFamily="34" charset="-122"/>
                <a:cs typeface="Barlow Condensed" pitchFamily="34" charset="-120"/>
              </a:rPr>
              <a:t>WHAT IS PROBLEM GAMBLING?
</a:t>
            </a:r>
            <a:endParaRPr lang="en-US" sz="1500" dirty="0"/>
          </a:p>
        </p:txBody>
      </p:sp>
      <p:sp>
        <p:nvSpPr>
          <p:cNvPr id="7" name="Text 1"/>
          <p:cNvSpPr/>
          <p:nvPr/>
        </p:nvSpPr>
        <p:spPr>
          <a:xfrm>
            <a:off x="2572852" y="3033713"/>
            <a:ext cx="4141172" cy="914400"/>
          </a:xfrm>
          <a:prstGeom prst="rect">
            <a:avLst/>
          </a:prstGeom>
          <a:noFill/>
          <a:ln/>
        </p:spPr>
        <p:txBody>
          <a:bodyPr wrap="square" rtlCol="0" anchor="ctr"/>
          <a:lstStyle/>
          <a:p>
            <a:pPr marL="0" indent="0" algn="l">
              <a:lnSpc>
                <a:spcPts val="1785"/>
              </a:lnSpc>
              <a:buNone/>
            </a:pPr>
            <a:r>
              <a:rPr lang="en-US" sz="1200" dirty="0">
                <a:solidFill>
                  <a:srgbClr val="FFFFFF">
                    <a:alpha val="99000"/>
                  </a:srgbClr>
                </a:solidFill>
                <a:latin typeface="Barlow" pitchFamily="34" charset="0"/>
                <a:ea typeface="Barlow" pitchFamily="34" charset="-122"/>
                <a:cs typeface="Barlow" pitchFamily="34" charset="-120"/>
              </a:rPr>
              <a:t>Problem gambling, sometimes referred to as “gambling addiction” or “gambling disorder”, is gambling behavior that is damaging to a person or their family, often disrupting their daily life and career.</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165578"/>
        </a:solidFill>
        <a:effectLst/>
      </p:bgPr>
    </p:bg>
    <p:spTree>
      <p:nvGrpSpPr>
        <p:cNvPr id="1" name=""/>
        <p:cNvGrpSpPr/>
        <p:nvPr/>
      </p:nvGrpSpPr>
      <p:grpSpPr>
        <a:xfrm>
          <a:off x="0" y="0"/>
          <a:ext cx="0" cy="0"/>
          <a:chOff x="0" y="0"/>
          <a:chExt cx="0" cy="0"/>
        </a:xfrm>
      </p:grpSpPr>
      <p:sp>
        <p:nvSpPr>
          <p:cNvPr id="2" name="Shape 0"/>
          <p:cNvSpPr/>
          <p:nvPr/>
        </p:nvSpPr>
        <p:spPr>
          <a:xfrm>
            <a:off x="1326356" y="1595437"/>
            <a:ext cx="465665" cy="492279"/>
          </a:xfrm>
          <a:prstGeom prst="rect">
            <a:avLst/>
          </a:prstGeom>
          <a:noFill/>
          <a:ln/>
        </p:spPr>
        <p:txBody>
          <a:bodyPr/>
          <a:lstStyle/>
          <a:p>
            <a:endParaRPr lang="en-US"/>
          </a:p>
        </p:txBody>
      </p:sp>
      <p:pic>
        <p:nvPicPr>
          <p:cNvPr id="3" name="Image 0" descr="preencoded.png"/>
          <p:cNvPicPr>
            <a:picLocks noChangeAspect="1"/>
          </p:cNvPicPr>
          <p:nvPr/>
        </p:nvPicPr>
        <p:blipFill>
          <a:blip r:embed="rId3"/>
          <a:stretch>
            <a:fillRect/>
          </a:stretch>
        </p:blipFill>
        <p:spPr>
          <a:xfrm>
            <a:off x="6388893" y="2521102"/>
            <a:ext cx="1666875" cy="1895475"/>
          </a:xfrm>
          <a:prstGeom prst="rect">
            <a:avLst/>
          </a:prstGeom>
        </p:spPr>
      </p:pic>
      <p:pic>
        <p:nvPicPr>
          <p:cNvPr id="4" name="Image 1" descr="preencoded.png"/>
          <p:cNvPicPr>
            <a:picLocks noChangeAspect="1"/>
          </p:cNvPicPr>
          <p:nvPr/>
        </p:nvPicPr>
        <p:blipFill>
          <a:blip r:embed="rId3"/>
          <a:stretch>
            <a:fillRect/>
          </a:stretch>
        </p:blipFill>
        <p:spPr>
          <a:xfrm>
            <a:off x="3902868" y="2521102"/>
            <a:ext cx="1666875" cy="1895475"/>
          </a:xfrm>
          <a:prstGeom prst="rect">
            <a:avLst/>
          </a:prstGeom>
        </p:spPr>
      </p:pic>
      <p:pic>
        <p:nvPicPr>
          <p:cNvPr id="5" name="Image 2" descr="preencoded.png"/>
          <p:cNvPicPr>
            <a:picLocks noChangeAspect="1"/>
          </p:cNvPicPr>
          <p:nvPr/>
        </p:nvPicPr>
        <p:blipFill>
          <a:blip r:embed="rId4"/>
          <a:stretch>
            <a:fillRect/>
          </a:stretch>
        </p:blipFill>
        <p:spPr>
          <a:xfrm>
            <a:off x="1545431" y="2521102"/>
            <a:ext cx="1666875" cy="1895475"/>
          </a:xfrm>
          <a:prstGeom prst="rect">
            <a:avLst/>
          </a:prstGeom>
        </p:spPr>
      </p:pic>
      <p:pic>
        <p:nvPicPr>
          <p:cNvPr id="6" name="Image 3" descr="preencoded.png"/>
          <p:cNvPicPr>
            <a:picLocks noChangeAspect="1"/>
          </p:cNvPicPr>
          <p:nvPr/>
        </p:nvPicPr>
        <p:blipFill>
          <a:blip r:embed="rId5"/>
          <a:stretch>
            <a:fillRect/>
          </a:stretch>
        </p:blipFill>
        <p:spPr>
          <a:xfrm>
            <a:off x="1090613" y="1428750"/>
            <a:ext cx="2019300" cy="2619375"/>
          </a:xfrm>
          <a:prstGeom prst="rect">
            <a:avLst/>
          </a:prstGeom>
        </p:spPr>
      </p:pic>
      <p:pic>
        <p:nvPicPr>
          <p:cNvPr id="7" name="Image 4" descr="preencoded.png"/>
          <p:cNvPicPr>
            <a:picLocks noChangeAspect="1"/>
          </p:cNvPicPr>
          <p:nvPr/>
        </p:nvPicPr>
        <p:blipFill>
          <a:blip r:embed="rId5"/>
          <a:stretch>
            <a:fillRect/>
          </a:stretch>
        </p:blipFill>
        <p:spPr>
          <a:xfrm>
            <a:off x="3448050" y="1428750"/>
            <a:ext cx="2019300" cy="2619375"/>
          </a:xfrm>
          <a:prstGeom prst="rect">
            <a:avLst/>
          </a:prstGeom>
        </p:spPr>
      </p:pic>
      <p:pic>
        <p:nvPicPr>
          <p:cNvPr id="8" name="Image 5" descr="preencoded.png"/>
          <p:cNvPicPr>
            <a:picLocks noChangeAspect="1"/>
          </p:cNvPicPr>
          <p:nvPr/>
        </p:nvPicPr>
        <p:blipFill>
          <a:blip r:embed="rId5"/>
          <a:stretch>
            <a:fillRect/>
          </a:stretch>
        </p:blipFill>
        <p:spPr>
          <a:xfrm>
            <a:off x="5810250" y="1428750"/>
            <a:ext cx="2019300" cy="2619375"/>
          </a:xfrm>
          <a:prstGeom prst="rect">
            <a:avLst/>
          </a:prstGeom>
        </p:spPr>
      </p:pic>
      <p:pic>
        <p:nvPicPr>
          <p:cNvPr id="9" name="Image 6" descr="preencoded.png"/>
          <p:cNvPicPr>
            <a:picLocks noChangeAspect="1"/>
          </p:cNvPicPr>
          <p:nvPr/>
        </p:nvPicPr>
        <p:blipFill>
          <a:blip r:embed="rId6"/>
          <a:stretch>
            <a:fillRect/>
          </a:stretch>
        </p:blipFill>
        <p:spPr>
          <a:xfrm>
            <a:off x="3688556" y="1595437"/>
            <a:ext cx="465665" cy="492279"/>
          </a:xfrm>
          <a:prstGeom prst="rect">
            <a:avLst/>
          </a:prstGeom>
        </p:spPr>
      </p:pic>
      <p:pic>
        <p:nvPicPr>
          <p:cNvPr id="10" name="Image 7" descr="preencoded.png"/>
          <p:cNvPicPr>
            <a:picLocks noChangeAspect="1"/>
          </p:cNvPicPr>
          <p:nvPr/>
        </p:nvPicPr>
        <p:blipFill>
          <a:blip r:embed="rId7"/>
          <a:stretch>
            <a:fillRect/>
          </a:stretch>
        </p:blipFill>
        <p:spPr>
          <a:xfrm>
            <a:off x="6045994" y="1595437"/>
            <a:ext cx="465665" cy="492279"/>
          </a:xfrm>
          <a:prstGeom prst="rect">
            <a:avLst/>
          </a:prstGeom>
        </p:spPr>
      </p:pic>
      <p:pic>
        <p:nvPicPr>
          <p:cNvPr id="11" name="Image 8" descr="preencoded.png"/>
          <p:cNvPicPr>
            <a:picLocks noChangeAspect="1"/>
          </p:cNvPicPr>
          <p:nvPr/>
        </p:nvPicPr>
        <p:blipFill>
          <a:blip r:embed="rId8"/>
          <a:stretch>
            <a:fillRect/>
          </a:stretch>
        </p:blipFill>
        <p:spPr>
          <a:xfrm>
            <a:off x="1324691" y="1593770"/>
            <a:ext cx="468995" cy="495614"/>
          </a:xfrm>
          <a:prstGeom prst="rect">
            <a:avLst/>
          </a:prstGeom>
        </p:spPr>
      </p:pic>
      <p:sp>
        <p:nvSpPr>
          <p:cNvPr id="12" name="Text 1"/>
          <p:cNvSpPr/>
          <p:nvPr/>
        </p:nvSpPr>
        <p:spPr>
          <a:xfrm>
            <a:off x="1252211" y="2249641"/>
            <a:ext cx="1943101" cy="290512"/>
          </a:xfrm>
          <a:prstGeom prst="rect">
            <a:avLst/>
          </a:prstGeom>
          <a:noFill/>
          <a:ln/>
        </p:spPr>
        <p:txBody>
          <a:bodyPr wrap="square" rtlCol="0" anchor="ctr"/>
          <a:lstStyle/>
          <a:p>
            <a:pPr marL="0" indent="0" algn="l">
              <a:lnSpc>
                <a:spcPts val="1020"/>
              </a:lnSpc>
              <a:buNone/>
            </a:pPr>
            <a:r>
              <a:rPr lang="en-US" sz="1200" b="1" dirty="0">
                <a:solidFill>
                  <a:srgbClr val="0D3145">
                    <a:alpha val="99000"/>
                  </a:srgbClr>
                </a:solidFill>
                <a:latin typeface="Barlow Condensed" pitchFamily="34" charset="0"/>
                <a:ea typeface="Barlow Condensed" pitchFamily="34" charset="-122"/>
                <a:cs typeface="Barlow Condensed" pitchFamily="34" charset="-120"/>
              </a:rPr>
              <a:t>SEVERE PREVALENCE</a:t>
            </a:r>
            <a:endParaRPr lang="en-US" sz="1200" dirty="0"/>
          </a:p>
        </p:txBody>
      </p:sp>
      <p:sp>
        <p:nvSpPr>
          <p:cNvPr id="13" name="Text 2"/>
          <p:cNvSpPr/>
          <p:nvPr/>
        </p:nvSpPr>
        <p:spPr>
          <a:xfrm>
            <a:off x="1252211" y="2702079"/>
            <a:ext cx="1543050" cy="928688"/>
          </a:xfrm>
          <a:prstGeom prst="rect">
            <a:avLst/>
          </a:prstGeom>
          <a:noFill/>
          <a:ln/>
        </p:spPr>
        <p:txBody>
          <a:bodyPr wrap="square" rtlCol="0" anchor="ctr"/>
          <a:lstStyle/>
          <a:p>
            <a:pPr marL="0" indent="0" algn="l">
              <a:lnSpc>
                <a:spcPts val="1470"/>
              </a:lnSpc>
              <a:buNone/>
            </a:pPr>
            <a:r>
              <a:rPr lang="en-US" sz="1050" dirty="0">
                <a:solidFill>
                  <a:srgbClr val="0D3145">
                    <a:alpha val="99000"/>
                  </a:srgbClr>
                </a:solidFill>
                <a:latin typeface="Barlow" pitchFamily="34" charset="0"/>
                <a:ea typeface="Barlow" pitchFamily="34" charset="-122"/>
                <a:cs typeface="Barlow" pitchFamily="34" charset="-120"/>
              </a:rPr>
              <a:t>2.5 million U.S. adults are estimated to meet the criteria for a severe gambling problem in a given year.</a:t>
            </a:r>
            <a:endParaRPr lang="en-US" sz="1050" dirty="0"/>
          </a:p>
        </p:txBody>
      </p:sp>
      <p:sp>
        <p:nvSpPr>
          <p:cNvPr id="14" name="Text 3"/>
          <p:cNvSpPr/>
          <p:nvPr/>
        </p:nvSpPr>
        <p:spPr>
          <a:xfrm>
            <a:off x="3614411" y="2249641"/>
            <a:ext cx="1976437" cy="290512"/>
          </a:xfrm>
          <a:prstGeom prst="rect">
            <a:avLst/>
          </a:prstGeom>
          <a:noFill/>
          <a:ln/>
        </p:spPr>
        <p:txBody>
          <a:bodyPr wrap="square" rtlCol="0" anchor="ctr"/>
          <a:lstStyle/>
          <a:p>
            <a:pPr marL="0" indent="0" algn="l">
              <a:lnSpc>
                <a:spcPts val="1020"/>
              </a:lnSpc>
              <a:buNone/>
            </a:pPr>
            <a:r>
              <a:rPr lang="en-US" sz="1200" b="1" dirty="0">
                <a:solidFill>
                  <a:srgbClr val="0D3145">
                    <a:alpha val="99000"/>
                  </a:srgbClr>
                </a:solidFill>
                <a:latin typeface="Barlow Condensed" pitchFamily="34" charset="0"/>
                <a:ea typeface="Barlow Condensed" pitchFamily="34" charset="-122"/>
                <a:cs typeface="Barlow Condensed" pitchFamily="34" charset="-120"/>
              </a:rPr>
              <a:t>MILD TO MODERATE PREVELANCE</a:t>
            </a:r>
            <a:endParaRPr lang="en-US" sz="1200" dirty="0"/>
          </a:p>
        </p:txBody>
      </p:sp>
      <p:sp>
        <p:nvSpPr>
          <p:cNvPr id="15" name="Text 4"/>
          <p:cNvSpPr/>
          <p:nvPr/>
        </p:nvSpPr>
        <p:spPr>
          <a:xfrm>
            <a:off x="3614411" y="2702079"/>
            <a:ext cx="1624849" cy="742950"/>
          </a:xfrm>
          <a:prstGeom prst="rect">
            <a:avLst/>
          </a:prstGeom>
          <a:noFill/>
          <a:ln/>
        </p:spPr>
        <p:txBody>
          <a:bodyPr wrap="square" rtlCol="0" anchor="ctr"/>
          <a:lstStyle/>
          <a:p>
            <a:pPr marL="0" indent="0" algn="l">
              <a:lnSpc>
                <a:spcPts val="1470"/>
              </a:lnSpc>
              <a:buNone/>
            </a:pPr>
            <a:r>
              <a:rPr lang="en-US" sz="1050" dirty="0">
                <a:solidFill>
                  <a:srgbClr val="0D3145">
                    <a:alpha val="99000"/>
                  </a:srgbClr>
                </a:solidFill>
                <a:latin typeface="Barlow" pitchFamily="34" charset="0"/>
                <a:ea typeface="Barlow" pitchFamily="34" charset="-122"/>
                <a:cs typeface="Barlow" pitchFamily="34" charset="-120"/>
              </a:rPr>
              <a:t>5-8 million U.S. adults  are considered to have mild or moderate gambling problems.</a:t>
            </a:r>
            <a:endParaRPr lang="en-US" sz="1050" dirty="0"/>
          </a:p>
        </p:txBody>
      </p:sp>
      <p:sp>
        <p:nvSpPr>
          <p:cNvPr id="16" name="Text 5"/>
          <p:cNvSpPr/>
          <p:nvPr/>
        </p:nvSpPr>
        <p:spPr>
          <a:xfrm>
            <a:off x="5971849" y="2249641"/>
            <a:ext cx="1976437" cy="128588"/>
          </a:xfrm>
          <a:prstGeom prst="rect">
            <a:avLst/>
          </a:prstGeom>
          <a:noFill/>
          <a:ln/>
        </p:spPr>
        <p:txBody>
          <a:bodyPr wrap="square" rtlCol="0" anchor="ctr"/>
          <a:lstStyle/>
          <a:p>
            <a:pPr marL="0" indent="0" algn="l">
              <a:lnSpc>
                <a:spcPts val="1020"/>
              </a:lnSpc>
              <a:buNone/>
            </a:pPr>
            <a:r>
              <a:rPr lang="en-US" sz="1200" b="1" dirty="0">
                <a:solidFill>
                  <a:srgbClr val="0D3145">
                    <a:alpha val="99000"/>
                  </a:srgbClr>
                </a:solidFill>
                <a:latin typeface="Barlow Condensed" pitchFamily="34" charset="0"/>
                <a:ea typeface="Barlow Condensed" pitchFamily="34" charset="-122"/>
                <a:cs typeface="Barlow Condensed" pitchFamily="34" charset="-120"/>
              </a:rPr>
              <a:t>SOCIAL COSTS</a:t>
            </a:r>
            <a:endParaRPr lang="en-US" sz="1200" dirty="0"/>
          </a:p>
        </p:txBody>
      </p:sp>
      <p:sp>
        <p:nvSpPr>
          <p:cNvPr id="17" name="Text 6"/>
          <p:cNvSpPr/>
          <p:nvPr/>
        </p:nvSpPr>
        <p:spPr>
          <a:xfrm>
            <a:off x="5971849" y="2540154"/>
            <a:ext cx="1600367" cy="1114425"/>
          </a:xfrm>
          <a:prstGeom prst="rect">
            <a:avLst/>
          </a:prstGeom>
          <a:noFill/>
          <a:ln/>
        </p:spPr>
        <p:txBody>
          <a:bodyPr wrap="square" rtlCol="0" anchor="ctr"/>
          <a:lstStyle/>
          <a:p>
            <a:pPr marL="0" indent="0" algn="l">
              <a:lnSpc>
                <a:spcPts val="1470"/>
              </a:lnSpc>
              <a:buNone/>
            </a:pPr>
            <a:r>
              <a:rPr lang="en-US" sz="1050" dirty="0">
                <a:solidFill>
                  <a:srgbClr val="0D3145">
                    <a:alpha val="99000"/>
                  </a:srgbClr>
                </a:solidFill>
                <a:latin typeface="Barlow" pitchFamily="34" charset="0"/>
                <a:ea typeface="Barlow" pitchFamily="34" charset="-122"/>
                <a:cs typeface="Barlow" pitchFamily="34" charset="-120"/>
              </a:rPr>
              <a:t>The National Council on Problem Gambling estimates that the annual national social cost of problem gambling is $14 billion.</a:t>
            </a:r>
            <a:endParaRPr lang="en-US" sz="1050" dirty="0"/>
          </a:p>
        </p:txBody>
      </p:sp>
      <p:sp>
        <p:nvSpPr>
          <p:cNvPr id="18" name="Text 7"/>
          <p:cNvSpPr/>
          <p:nvPr/>
        </p:nvSpPr>
        <p:spPr>
          <a:xfrm>
            <a:off x="1525791" y="690237"/>
            <a:ext cx="5863818" cy="214313"/>
          </a:xfrm>
          <a:prstGeom prst="rect">
            <a:avLst/>
          </a:prstGeom>
          <a:noFill/>
          <a:ln/>
        </p:spPr>
        <p:txBody>
          <a:bodyPr wrap="square" rtlCol="0" anchor="ctr"/>
          <a:lstStyle/>
          <a:p>
            <a:pPr marL="0" indent="0" algn="ctr">
              <a:lnSpc>
                <a:spcPts val="1680"/>
              </a:lnSpc>
              <a:buNone/>
            </a:pPr>
            <a:r>
              <a:rPr lang="en-US" b="1" dirty="0">
                <a:solidFill>
                  <a:srgbClr val="FFFFFF">
                    <a:alpha val="99000"/>
                  </a:srgbClr>
                </a:solidFill>
                <a:latin typeface="Barlow Condensed" pitchFamily="34" charset="0"/>
                <a:ea typeface="Barlow Condensed" pitchFamily="34" charset="-122"/>
                <a:cs typeface="Barlow Condensed" pitchFamily="34" charset="-120"/>
              </a:rPr>
              <a:t>THE SCOPE OF PROBLEM GAMBLING IN THE U.S.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EDF3F5"/>
        </a:solidFill>
        <a:effectLst/>
      </p:bgPr>
    </p:bg>
    <p:spTree>
      <p:nvGrpSpPr>
        <p:cNvPr id="1" name=""/>
        <p:cNvGrpSpPr/>
        <p:nvPr/>
      </p:nvGrpSpPr>
      <p:grpSpPr>
        <a:xfrm>
          <a:off x="0" y="0"/>
          <a:ext cx="0" cy="0"/>
          <a:chOff x="0" y="0"/>
          <a:chExt cx="0" cy="0"/>
        </a:xfrm>
      </p:grpSpPr>
      <p:sp>
        <p:nvSpPr>
          <p:cNvPr id="2" name="Shape 0"/>
          <p:cNvSpPr/>
          <p:nvPr/>
        </p:nvSpPr>
        <p:spPr>
          <a:xfrm>
            <a:off x="3876675" y="1147761"/>
            <a:ext cx="3046043" cy="257175"/>
          </a:xfrm>
          <a:prstGeom prst="rect">
            <a:avLst/>
          </a:prstGeom>
          <a:noFill/>
          <a:ln/>
        </p:spPr>
        <p:txBody>
          <a:bodyPr/>
          <a:lstStyle/>
          <a:p>
            <a:endParaRPr lang="en-US"/>
          </a:p>
        </p:txBody>
      </p:sp>
      <p:sp>
        <p:nvSpPr>
          <p:cNvPr id="3" name="Shape 1"/>
          <p:cNvSpPr/>
          <p:nvPr/>
        </p:nvSpPr>
        <p:spPr>
          <a:xfrm>
            <a:off x="3876675" y="1595437"/>
            <a:ext cx="4133850" cy="257175"/>
          </a:xfrm>
          <a:prstGeom prst="rect">
            <a:avLst/>
          </a:prstGeom>
          <a:noFill/>
          <a:ln/>
        </p:spPr>
        <p:txBody>
          <a:bodyPr/>
          <a:lstStyle/>
          <a:p>
            <a:endParaRPr lang="en-US"/>
          </a:p>
        </p:txBody>
      </p:sp>
      <p:sp>
        <p:nvSpPr>
          <p:cNvPr id="4" name="Shape 2"/>
          <p:cNvSpPr/>
          <p:nvPr/>
        </p:nvSpPr>
        <p:spPr>
          <a:xfrm>
            <a:off x="3876675" y="2043112"/>
            <a:ext cx="4133850" cy="257175"/>
          </a:xfrm>
          <a:prstGeom prst="rect">
            <a:avLst/>
          </a:prstGeom>
          <a:noFill/>
          <a:ln/>
        </p:spPr>
        <p:txBody>
          <a:bodyPr/>
          <a:lstStyle/>
          <a:p>
            <a:endParaRPr lang="en-US"/>
          </a:p>
        </p:txBody>
      </p:sp>
      <p:sp>
        <p:nvSpPr>
          <p:cNvPr id="5" name="Shape 3"/>
          <p:cNvSpPr/>
          <p:nvPr/>
        </p:nvSpPr>
        <p:spPr>
          <a:xfrm>
            <a:off x="3876675" y="2490788"/>
            <a:ext cx="4133850" cy="257175"/>
          </a:xfrm>
          <a:prstGeom prst="rect">
            <a:avLst/>
          </a:prstGeom>
          <a:noFill/>
          <a:ln/>
        </p:spPr>
        <p:txBody>
          <a:bodyPr/>
          <a:lstStyle/>
          <a:p>
            <a:endParaRPr lang="en-US"/>
          </a:p>
        </p:txBody>
      </p:sp>
      <p:sp>
        <p:nvSpPr>
          <p:cNvPr id="6" name="Shape 4"/>
          <p:cNvSpPr/>
          <p:nvPr/>
        </p:nvSpPr>
        <p:spPr>
          <a:xfrm>
            <a:off x="3876675" y="2938463"/>
            <a:ext cx="4133850" cy="257175"/>
          </a:xfrm>
          <a:prstGeom prst="rect">
            <a:avLst/>
          </a:prstGeom>
          <a:noFill/>
          <a:ln/>
        </p:spPr>
        <p:txBody>
          <a:bodyPr/>
          <a:lstStyle/>
          <a:p>
            <a:endParaRPr lang="en-US"/>
          </a:p>
        </p:txBody>
      </p:sp>
      <p:sp>
        <p:nvSpPr>
          <p:cNvPr id="7" name="Shape 5"/>
          <p:cNvSpPr/>
          <p:nvPr/>
        </p:nvSpPr>
        <p:spPr>
          <a:xfrm>
            <a:off x="3876675" y="3386138"/>
            <a:ext cx="4133850" cy="457200"/>
          </a:xfrm>
          <a:prstGeom prst="rect">
            <a:avLst/>
          </a:prstGeom>
          <a:noFill/>
          <a:ln/>
        </p:spPr>
        <p:txBody>
          <a:bodyPr/>
          <a:lstStyle/>
          <a:p>
            <a:endParaRPr lang="en-US"/>
          </a:p>
        </p:txBody>
      </p:sp>
      <p:sp>
        <p:nvSpPr>
          <p:cNvPr id="8" name="Shape 6"/>
          <p:cNvSpPr/>
          <p:nvPr/>
        </p:nvSpPr>
        <p:spPr>
          <a:xfrm>
            <a:off x="4081463" y="3386138"/>
            <a:ext cx="3929062" cy="457200"/>
          </a:xfrm>
          <a:prstGeom prst="rect">
            <a:avLst/>
          </a:prstGeom>
          <a:noFill/>
          <a:ln/>
        </p:spPr>
        <p:txBody>
          <a:bodyPr/>
          <a:lstStyle/>
          <a:p>
            <a:endParaRPr lang="en-US"/>
          </a:p>
        </p:txBody>
      </p:sp>
      <p:sp>
        <p:nvSpPr>
          <p:cNvPr id="9" name="Shape 7"/>
          <p:cNvSpPr/>
          <p:nvPr/>
        </p:nvSpPr>
        <p:spPr>
          <a:xfrm>
            <a:off x="4081463" y="2952751"/>
            <a:ext cx="3929062" cy="228600"/>
          </a:xfrm>
          <a:prstGeom prst="rect">
            <a:avLst/>
          </a:prstGeom>
          <a:noFill/>
          <a:ln/>
        </p:spPr>
        <p:txBody>
          <a:bodyPr/>
          <a:lstStyle/>
          <a:p>
            <a:endParaRPr lang="en-US"/>
          </a:p>
        </p:txBody>
      </p:sp>
      <p:sp>
        <p:nvSpPr>
          <p:cNvPr id="10" name="Shape 8"/>
          <p:cNvSpPr/>
          <p:nvPr/>
        </p:nvSpPr>
        <p:spPr>
          <a:xfrm>
            <a:off x="4081463" y="2505075"/>
            <a:ext cx="3929062" cy="228600"/>
          </a:xfrm>
          <a:prstGeom prst="rect">
            <a:avLst/>
          </a:prstGeom>
          <a:noFill/>
          <a:ln/>
        </p:spPr>
        <p:txBody>
          <a:bodyPr/>
          <a:lstStyle/>
          <a:p>
            <a:endParaRPr lang="en-US"/>
          </a:p>
        </p:txBody>
      </p:sp>
      <p:sp>
        <p:nvSpPr>
          <p:cNvPr id="11" name="Shape 9"/>
          <p:cNvSpPr/>
          <p:nvPr/>
        </p:nvSpPr>
        <p:spPr>
          <a:xfrm>
            <a:off x="4081463" y="2057400"/>
            <a:ext cx="3929062" cy="228600"/>
          </a:xfrm>
          <a:prstGeom prst="rect">
            <a:avLst/>
          </a:prstGeom>
          <a:noFill/>
          <a:ln/>
        </p:spPr>
        <p:txBody>
          <a:bodyPr/>
          <a:lstStyle/>
          <a:p>
            <a:endParaRPr lang="en-US"/>
          </a:p>
        </p:txBody>
      </p:sp>
      <p:sp>
        <p:nvSpPr>
          <p:cNvPr id="12" name="Shape 10"/>
          <p:cNvSpPr/>
          <p:nvPr/>
        </p:nvSpPr>
        <p:spPr>
          <a:xfrm>
            <a:off x="4081463" y="1609724"/>
            <a:ext cx="3929062" cy="228600"/>
          </a:xfrm>
          <a:prstGeom prst="rect">
            <a:avLst/>
          </a:prstGeom>
          <a:noFill/>
          <a:ln/>
        </p:spPr>
        <p:txBody>
          <a:bodyPr/>
          <a:lstStyle/>
          <a:p>
            <a:endParaRPr lang="en-US"/>
          </a:p>
        </p:txBody>
      </p:sp>
      <p:sp>
        <p:nvSpPr>
          <p:cNvPr id="13" name="Shape 11"/>
          <p:cNvSpPr/>
          <p:nvPr/>
        </p:nvSpPr>
        <p:spPr>
          <a:xfrm>
            <a:off x="4081463" y="1162049"/>
            <a:ext cx="2841256" cy="228600"/>
          </a:xfrm>
          <a:prstGeom prst="rect">
            <a:avLst/>
          </a:prstGeom>
          <a:noFill/>
          <a:ln/>
        </p:spPr>
        <p:txBody>
          <a:bodyPr/>
          <a:lstStyle/>
          <a:p>
            <a:endParaRPr lang="en-US"/>
          </a:p>
        </p:txBody>
      </p:sp>
      <p:pic>
        <p:nvPicPr>
          <p:cNvPr id="14" name="Image 0" descr="preencoded.png"/>
          <p:cNvPicPr>
            <a:picLocks noChangeAspect="1"/>
          </p:cNvPicPr>
          <p:nvPr/>
        </p:nvPicPr>
        <p:blipFill>
          <a:blip r:embed="rId3"/>
          <a:stretch>
            <a:fillRect/>
          </a:stretch>
        </p:blipFill>
        <p:spPr>
          <a:xfrm>
            <a:off x="371475" y="233362"/>
            <a:ext cx="3614738" cy="4524375"/>
          </a:xfrm>
          <a:prstGeom prst="rect">
            <a:avLst/>
          </a:prstGeom>
        </p:spPr>
      </p:pic>
      <p:pic>
        <p:nvPicPr>
          <p:cNvPr id="15" name="Image 1" descr="preencoded.png"/>
          <p:cNvPicPr>
            <a:picLocks noChangeAspect="1"/>
          </p:cNvPicPr>
          <p:nvPr/>
        </p:nvPicPr>
        <p:blipFill>
          <a:blip r:embed="rId4"/>
          <a:stretch>
            <a:fillRect/>
          </a:stretch>
        </p:blipFill>
        <p:spPr>
          <a:xfrm>
            <a:off x="5715000" y="3338512"/>
            <a:ext cx="2376488" cy="1666875"/>
          </a:xfrm>
          <a:prstGeom prst="rect">
            <a:avLst/>
          </a:prstGeom>
        </p:spPr>
      </p:pic>
      <p:pic>
        <p:nvPicPr>
          <p:cNvPr id="16" name="Image 2" descr="preencoded.png"/>
          <p:cNvPicPr>
            <a:picLocks noChangeAspect="1"/>
          </p:cNvPicPr>
          <p:nvPr/>
        </p:nvPicPr>
        <p:blipFill>
          <a:blip r:embed="rId5"/>
          <a:stretch>
            <a:fillRect/>
          </a:stretch>
        </p:blipFill>
        <p:spPr>
          <a:xfrm>
            <a:off x="3333750" y="476250"/>
            <a:ext cx="5419725" cy="4038600"/>
          </a:xfrm>
          <a:prstGeom prst="rect">
            <a:avLst/>
          </a:prstGeom>
        </p:spPr>
      </p:pic>
      <p:pic>
        <p:nvPicPr>
          <p:cNvPr id="17" name="Image 3" descr="preencoded.png"/>
          <p:cNvPicPr>
            <a:picLocks noChangeAspect="1"/>
          </p:cNvPicPr>
          <p:nvPr/>
        </p:nvPicPr>
        <p:blipFill>
          <a:blip r:embed="rId6"/>
          <a:stretch>
            <a:fillRect/>
          </a:stretch>
        </p:blipFill>
        <p:spPr>
          <a:xfrm>
            <a:off x="3876675" y="3486151"/>
            <a:ext cx="110072" cy="257175"/>
          </a:xfrm>
          <a:prstGeom prst="rect">
            <a:avLst/>
          </a:prstGeom>
        </p:spPr>
      </p:pic>
      <p:pic>
        <p:nvPicPr>
          <p:cNvPr id="18" name="Image 4" descr="preencoded.png"/>
          <p:cNvPicPr>
            <a:picLocks noChangeAspect="1"/>
          </p:cNvPicPr>
          <p:nvPr/>
        </p:nvPicPr>
        <p:blipFill>
          <a:blip r:embed="rId6"/>
          <a:stretch>
            <a:fillRect/>
          </a:stretch>
        </p:blipFill>
        <p:spPr>
          <a:xfrm>
            <a:off x="3876675" y="2938463"/>
            <a:ext cx="110072" cy="257175"/>
          </a:xfrm>
          <a:prstGeom prst="rect">
            <a:avLst/>
          </a:prstGeom>
        </p:spPr>
      </p:pic>
      <p:pic>
        <p:nvPicPr>
          <p:cNvPr id="19" name="Image 5" descr="preencoded.png"/>
          <p:cNvPicPr>
            <a:picLocks noChangeAspect="1"/>
          </p:cNvPicPr>
          <p:nvPr/>
        </p:nvPicPr>
        <p:blipFill>
          <a:blip r:embed="rId6"/>
          <a:stretch>
            <a:fillRect/>
          </a:stretch>
        </p:blipFill>
        <p:spPr>
          <a:xfrm>
            <a:off x="3876675" y="2490788"/>
            <a:ext cx="110072" cy="257175"/>
          </a:xfrm>
          <a:prstGeom prst="rect">
            <a:avLst/>
          </a:prstGeom>
        </p:spPr>
      </p:pic>
      <p:pic>
        <p:nvPicPr>
          <p:cNvPr id="20" name="Image 6" descr="preencoded.png"/>
          <p:cNvPicPr>
            <a:picLocks noChangeAspect="1"/>
          </p:cNvPicPr>
          <p:nvPr/>
        </p:nvPicPr>
        <p:blipFill>
          <a:blip r:embed="rId6"/>
          <a:stretch>
            <a:fillRect/>
          </a:stretch>
        </p:blipFill>
        <p:spPr>
          <a:xfrm>
            <a:off x="3876675" y="2043112"/>
            <a:ext cx="110072" cy="257175"/>
          </a:xfrm>
          <a:prstGeom prst="rect">
            <a:avLst/>
          </a:prstGeom>
        </p:spPr>
      </p:pic>
      <p:pic>
        <p:nvPicPr>
          <p:cNvPr id="21" name="Image 7" descr="preencoded.png"/>
          <p:cNvPicPr>
            <a:picLocks noChangeAspect="1"/>
          </p:cNvPicPr>
          <p:nvPr/>
        </p:nvPicPr>
        <p:blipFill>
          <a:blip r:embed="rId6"/>
          <a:stretch>
            <a:fillRect/>
          </a:stretch>
        </p:blipFill>
        <p:spPr>
          <a:xfrm>
            <a:off x="3876675" y="1595437"/>
            <a:ext cx="110072" cy="257175"/>
          </a:xfrm>
          <a:prstGeom prst="rect">
            <a:avLst/>
          </a:prstGeom>
        </p:spPr>
      </p:pic>
      <p:pic>
        <p:nvPicPr>
          <p:cNvPr id="22" name="Image 8" descr="preencoded.png"/>
          <p:cNvPicPr>
            <a:picLocks noChangeAspect="1"/>
          </p:cNvPicPr>
          <p:nvPr/>
        </p:nvPicPr>
        <p:blipFill>
          <a:blip r:embed="rId6"/>
          <a:stretch>
            <a:fillRect/>
          </a:stretch>
        </p:blipFill>
        <p:spPr>
          <a:xfrm>
            <a:off x="3876675" y="1147761"/>
            <a:ext cx="110072" cy="257175"/>
          </a:xfrm>
          <a:prstGeom prst="rect">
            <a:avLst/>
          </a:prstGeom>
        </p:spPr>
      </p:pic>
      <p:sp>
        <p:nvSpPr>
          <p:cNvPr id="23" name="Text 12"/>
          <p:cNvSpPr/>
          <p:nvPr/>
        </p:nvSpPr>
        <p:spPr>
          <a:xfrm>
            <a:off x="820545" y="1092101"/>
            <a:ext cx="2278256" cy="333375"/>
          </a:xfrm>
          <a:prstGeom prst="rect">
            <a:avLst/>
          </a:prstGeom>
          <a:noFill/>
          <a:ln/>
        </p:spPr>
        <p:txBody>
          <a:bodyPr wrap="square" rtlCol="0" anchor="ctr"/>
          <a:lstStyle/>
          <a:p>
            <a:pPr marL="0" indent="0" algn="l">
              <a:lnSpc>
                <a:spcPts val="1320"/>
              </a:lnSpc>
              <a:buNone/>
            </a:pPr>
            <a:r>
              <a:rPr lang="en-US" sz="1500" b="1" dirty="0">
                <a:solidFill>
                  <a:srgbClr val="FFFFFF">
                    <a:alpha val="99000"/>
                  </a:srgbClr>
                </a:solidFill>
                <a:latin typeface="Barlow Condensed" pitchFamily="34" charset="0"/>
                <a:ea typeface="Barlow Condensed" pitchFamily="34" charset="-122"/>
                <a:cs typeface="Barlow Condensed" pitchFamily="34" charset="-120"/>
              </a:rPr>
              <a:t>COMMON SIGNS OF A GAMBLING PROBLEM</a:t>
            </a:r>
            <a:endParaRPr lang="en-US" sz="1500" dirty="0"/>
          </a:p>
        </p:txBody>
      </p:sp>
      <p:sp>
        <p:nvSpPr>
          <p:cNvPr id="24" name="Text 13"/>
          <p:cNvSpPr/>
          <p:nvPr/>
        </p:nvSpPr>
        <p:spPr>
          <a:xfrm>
            <a:off x="820545" y="1568351"/>
            <a:ext cx="2150019" cy="2171700"/>
          </a:xfrm>
          <a:prstGeom prst="rect">
            <a:avLst/>
          </a:prstGeom>
          <a:noFill/>
          <a:ln/>
        </p:spPr>
        <p:txBody>
          <a:bodyPr wrap="square" rtlCol="0" anchor="ctr"/>
          <a:lstStyle/>
          <a:p>
            <a:pPr marL="0" indent="0" algn="l">
              <a:lnSpc>
                <a:spcPts val="1785"/>
              </a:lnSpc>
              <a:buNone/>
            </a:pPr>
            <a:r>
              <a:rPr lang="en-US" sz="1200" dirty="0">
                <a:solidFill>
                  <a:srgbClr val="FFFFFF">
                    <a:alpha val="99000"/>
                  </a:srgbClr>
                </a:solidFill>
                <a:latin typeface="Barlow" pitchFamily="34" charset="0"/>
                <a:ea typeface="Barlow" pitchFamily="34" charset="-122"/>
                <a:cs typeface="Barlow" pitchFamily="34" charset="-120"/>
              </a:rPr>
              <a:t>Recognizing the signs of problem gambling is crucial because identification allows individuals to seek help. Awareness also empowers loved ones and communities to provide support and promote recovery.</a:t>
            </a:r>
            <a:endParaRPr lang="en-US" sz="1200" dirty="0"/>
          </a:p>
        </p:txBody>
      </p:sp>
      <p:sp>
        <p:nvSpPr>
          <p:cNvPr id="25" name="Text 14"/>
          <p:cNvSpPr/>
          <p:nvPr/>
        </p:nvSpPr>
        <p:spPr>
          <a:xfrm>
            <a:off x="4081463" y="3386138"/>
            <a:ext cx="4241992" cy="457200"/>
          </a:xfrm>
          <a:prstGeom prst="rect">
            <a:avLst/>
          </a:prstGeom>
          <a:noFill/>
          <a:ln/>
        </p:spPr>
        <p:txBody>
          <a:bodyPr wrap="square" rtlCol="0" anchor="ctr"/>
          <a:lstStyle/>
          <a:p>
            <a:pPr marL="0" indent="0" algn="l">
              <a:lnSpc>
                <a:spcPts val="1785"/>
              </a:lnSpc>
              <a:buNone/>
            </a:pPr>
            <a:r>
              <a:rPr lang="en-US" sz="1200" dirty="0">
                <a:solidFill>
                  <a:srgbClr val="0D3145">
                    <a:alpha val="99000"/>
                  </a:srgbClr>
                </a:solidFill>
                <a:latin typeface="Barlow" pitchFamily="34" charset="0"/>
                <a:ea typeface="Barlow" pitchFamily="34" charset="-122"/>
                <a:cs typeface="Barlow" pitchFamily="34" charset="-120"/>
              </a:rPr>
              <a:t>Feeling restless or irritable when trying to cut down or </a:t>
            </a:r>
            <a:br>
              <a:rPr lang="en-US" sz="1200" dirty="0">
                <a:solidFill>
                  <a:srgbClr val="0D3145">
                    <a:alpha val="99000"/>
                  </a:srgbClr>
                </a:solidFill>
                <a:latin typeface="Barlow" pitchFamily="34" charset="0"/>
                <a:ea typeface="Barlow" pitchFamily="34" charset="-122"/>
                <a:cs typeface="Barlow" pitchFamily="34" charset="-120"/>
              </a:rPr>
            </a:br>
            <a:r>
              <a:rPr lang="en-US" sz="1200" dirty="0">
                <a:solidFill>
                  <a:srgbClr val="0D3145">
                    <a:alpha val="99000"/>
                  </a:srgbClr>
                </a:solidFill>
                <a:latin typeface="Barlow" pitchFamily="34" charset="0"/>
                <a:ea typeface="Barlow" pitchFamily="34" charset="-122"/>
                <a:cs typeface="Barlow" pitchFamily="34" charset="-120"/>
              </a:rPr>
              <a:t>stop gambling.</a:t>
            </a:r>
            <a:endParaRPr lang="en-US" sz="1200" dirty="0"/>
          </a:p>
        </p:txBody>
      </p:sp>
      <p:sp>
        <p:nvSpPr>
          <p:cNvPr id="26" name="Text 15"/>
          <p:cNvSpPr/>
          <p:nvPr/>
        </p:nvSpPr>
        <p:spPr>
          <a:xfrm>
            <a:off x="4081463" y="2952751"/>
            <a:ext cx="4386262" cy="228600"/>
          </a:xfrm>
          <a:prstGeom prst="rect">
            <a:avLst/>
          </a:prstGeom>
          <a:noFill/>
          <a:ln/>
        </p:spPr>
        <p:txBody>
          <a:bodyPr wrap="square" rtlCol="0" anchor="ctr"/>
          <a:lstStyle/>
          <a:p>
            <a:pPr marL="0" indent="0" algn="l">
              <a:lnSpc>
                <a:spcPts val="1785"/>
              </a:lnSpc>
              <a:buNone/>
            </a:pPr>
            <a:r>
              <a:rPr lang="en-US" sz="1200" dirty="0">
                <a:solidFill>
                  <a:srgbClr val="0D3145">
                    <a:alpha val="99000"/>
                  </a:srgbClr>
                </a:solidFill>
                <a:latin typeface="Barlow" pitchFamily="34" charset="0"/>
                <a:ea typeface="Barlow" pitchFamily="34" charset="-122"/>
                <a:cs typeface="Barlow" pitchFamily="34" charset="-120"/>
              </a:rPr>
              <a:t>Feeling like you can’t control yourself when gambling.</a:t>
            </a:r>
            <a:endParaRPr lang="en-US" sz="1200" dirty="0"/>
          </a:p>
        </p:txBody>
      </p:sp>
      <p:sp>
        <p:nvSpPr>
          <p:cNvPr id="27" name="Text 16"/>
          <p:cNvSpPr/>
          <p:nvPr/>
        </p:nvSpPr>
        <p:spPr>
          <a:xfrm>
            <a:off x="4081463" y="2505075"/>
            <a:ext cx="4386262" cy="228600"/>
          </a:xfrm>
          <a:prstGeom prst="rect">
            <a:avLst/>
          </a:prstGeom>
          <a:noFill/>
          <a:ln/>
        </p:spPr>
        <p:txBody>
          <a:bodyPr wrap="square" rtlCol="0" anchor="ctr"/>
          <a:lstStyle/>
          <a:p>
            <a:pPr marL="0" indent="0" algn="l">
              <a:lnSpc>
                <a:spcPts val="1785"/>
              </a:lnSpc>
              <a:buNone/>
            </a:pPr>
            <a:r>
              <a:rPr lang="en-US" sz="1200" dirty="0">
                <a:solidFill>
                  <a:srgbClr val="0D3145">
                    <a:alpha val="99000"/>
                  </a:srgbClr>
                </a:solidFill>
                <a:latin typeface="Barlow" pitchFamily="34" charset="0"/>
                <a:ea typeface="Barlow" pitchFamily="34" charset="-122"/>
                <a:cs typeface="Barlow" pitchFamily="34" charset="-120"/>
              </a:rPr>
              <a:t>Gambling despite negative consequences.</a:t>
            </a:r>
            <a:endParaRPr lang="en-US" sz="1200" dirty="0"/>
          </a:p>
        </p:txBody>
      </p:sp>
      <p:sp>
        <p:nvSpPr>
          <p:cNvPr id="28" name="Text 17"/>
          <p:cNvSpPr/>
          <p:nvPr/>
        </p:nvSpPr>
        <p:spPr>
          <a:xfrm>
            <a:off x="4081463" y="2057400"/>
            <a:ext cx="4706957" cy="228600"/>
          </a:xfrm>
          <a:prstGeom prst="rect">
            <a:avLst/>
          </a:prstGeom>
          <a:noFill/>
          <a:ln/>
        </p:spPr>
        <p:txBody>
          <a:bodyPr wrap="square" rtlCol="0" anchor="ctr"/>
          <a:lstStyle/>
          <a:p>
            <a:pPr marL="0" indent="0" algn="l">
              <a:lnSpc>
                <a:spcPts val="1785"/>
              </a:lnSpc>
              <a:buNone/>
            </a:pPr>
            <a:r>
              <a:rPr lang="en-US" sz="1200" dirty="0">
                <a:solidFill>
                  <a:srgbClr val="0D3145">
                    <a:alpha val="99000"/>
                  </a:srgbClr>
                </a:solidFill>
                <a:latin typeface="Barlow" pitchFamily="34" charset="0"/>
                <a:ea typeface="Barlow" pitchFamily="34" charset="-122"/>
                <a:cs typeface="Barlow" pitchFamily="34" charset="-120"/>
              </a:rPr>
              <a:t>Trying to win your money back, also known as chasing losses.</a:t>
            </a:r>
            <a:endParaRPr lang="en-US" sz="1200" dirty="0"/>
          </a:p>
        </p:txBody>
      </p:sp>
      <p:sp>
        <p:nvSpPr>
          <p:cNvPr id="29" name="Text 18"/>
          <p:cNvSpPr/>
          <p:nvPr/>
        </p:nvSpPr>
        <p:spPr>
          <a:xfrm>
            <a:off x="4081463" y="1609724"/>
            <a:ext cx="4386262" cy="228600"/>
          </a:xfrm>
          <a:prstGeom prst="rect">
            <a:avLst/>
          </a:prstGeom>
          <a:noFill/>
          <a:ln/>
        </p:spPr>
        <p:txBody>
          <a:bodyPr wrap="square" rtlCol="0" anchor="ctr"/>
          <a:lstStyle/>
          <a:p>
            <a:pPr marL="0" indent="0" algn="l">
              <a:lnSpc>
                <a:spcPts val="1785"/>
              </a:lnSpc>
              <a:buNone/>
            </a:pPr>
            <a:r>
              <a:rPr lang="en-US" sz="1200" dirty="0">
                <a:solidFill>
                  <a:srgbClr val="0D3145">
                    <a:alpha val="99000"/>
                  </a:srgbClr>
                </a:solidFill>
                <a:latin typeface="Barlow" pitchFamily="34" charset="0"/>
                <a:ea typeface="Barlow" pitchFamily="34" charset="-122"/>
                <a:cs typeface="Barlow" pitchFamily="34" charset="-120"/>
              </a:rPr>
              <a:t>Feeling the need to bet more money and more often.</a:t>
            </a:r>
            <a:endParaRPr lang="en-US" sz="1200" dirty="0"/>
          </a:p>
        </p:txBody>
      </p:sp>
      <p:sp>
        <p:nvSpPr>
          <p:cNvPr id="30" name="Text 19"/>
          <p:cNvSpPr/>
          <p:nvPr/>
        </p:nvSpPr>
        <p:spPr>
          <a:xfrm>
            <a:off x="4081463" y="1162049"/>
            <a:ext cx="3298456" cy="228600"/>
          </a:xfrm>
          <a:prstGeom prst="rect">
            <a:avLst/>
          </a:prstGeom>
          <a:noFill/>
          <a:ln/>
        </p:spPr>
        <p:txBody>
          <a:bodyPr wrap="square" rtlCol="0" anchor="ctr"/>
          <a:lstStyle/>
          <a:p>
            <a:pPr marL="0" indent="0" algn="l">
              <a:lnSpc>
                <a:spcPts val="1785"/>
              </a:lnSpc>
              <a:buNone/>
            </a:pPr>
            <a:r>
              <a:rPr lang="en-US" sz="1200" dirty="0">
                <a:solidFill>
                  <a:srgbClr val="0D3145">
                    <a:alpha val="99000"/>
                  </a:srgbClr>
                </a:solidFill>
                <a:latin typeface="Barlow" pitchFamily="34" charset="0"/>
                <a:ea typeface="Barlow" pitchFamily="34" charset="-122"/>
                <a:cs typeface="Barlow" pitchFamily="34" charset="-120"/>
              </a:rPr>
              <a:t>Thinking about gambling all the time.</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EDF3F5"/>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433388" y="247650"/>
            <a:ext cx="5857875" cy="4514850"/>
          </a:xfrm>
          <a:prstGeom prst="rect">
            <a:avLst/>
          </a:prstGeom>
        </p:spPr>
      </p:pic>
      <p:pic>
        <p:nvPicPr>
          <p:cNvPr id="3" name="Image 1" descr="preencoded.png"/>
          <p:cNvPicPr>
            <a:picLocks noChangeAspect="1"/>
          </p:cNvPicPr>
          <p:nvPr/>
        </p:nvPicPr>
        <p:blipFill>
          <a:blip r:embed="rId4"/>
          <a:stretch>
            <a:fillRect/>
          </a:stretch>
        </p:blipFill>
        <p:spPr>
          <a:xfrm>
            <a:off x="5238750" y="476250"/>
            <a:ext cx="3333750" cy="4038601"/>
          </a:xfrm>
          <a:prstGeom prst="rect">
            <a:avLst/>
          </a:prstGeom>
        </p:spPr>
      </p:pic>
      <p:pic>
        <p:nvPicPr>
          <p:cNvPr id="4" name="Image 2" descr="preencoded.png"/>
          <p:cNvPicPr>
            <a:picLocks noChangeAspect="1"/>
          </p:cNvPicPr>
          <p:nvPr/>
        </p:nvPicPr>
        <p:blipFill>
          <a:blip r:embed="rId5"/>
          <a:stretch>
            <a:fillRect/>
          </a:stretch>
        </p:blipFill>
        <p:spPr>
          <a:xfrm>
            <a:off x="5457825" y="245268"/>
            <a:ext cx="3381375" cy="4086226"/>
          </a:xfrm>
          <a:prstGeom prst="rect">
            <a:avLst/>
          </a:prstGeom>
        </p:spPr>
      </p:pic>
      <p:pic>
        <p:nvPicPr>
          <p:cNvPr id="5" name="Image 3" descr="preencoded.png"/>
          <p:cNvPicPr>
            <a:picLocks noChangeAspect="1"/>
          </p:cNvPicPr>
          <p:nvPr/>
        </p:nvPicPr>
        <p:blipFill>
          <a:blip r:embed="rId6"/>
          <a:stretch>
            <a:fillRect/>
          </a:stretch>
        </p:blipFill>
        <p:spPr>
          <a:xfrm>
            <a:off x="5715000" y="3338512"/>
            <a:ext cx="2376488" cy="1666875"/>
          </a:xfrm>
          <a:prstGeom prst="rect">
            <a:avLst/>
          </a:prstGeom>
        </p:spPr>
      </p:pic>
      <p:sp>
        <p:nvSpPr>
          <p:cNvPr id="6" name="Text 0"/>
          <p:cNvSpPr/>
          <p:nvPr/>
        </p:nvSpPr>
        <p:spPr>
          <a:xfrm>
            <a:off x="902087" y="628649"/>
            <a:ext cx="4529951" cy="166688"/>
          </a:xfrm>
          <a:prstGeom prst="rect">
            <a:avLst/>
          </a:prstGeom>
          <a:noFill/>
          <a:ln/>
        </p:spPr>
        <p:txBody>
          <a:bodyPr wrap="square" rtlCol="0" anchor="ctr"/>
          <a:lstStyle/>
          <a:p>
            <a:pPr marL="0" indent="0" algn="l">
              <a:lnSpc>
                <a:spcPts val="1320"/>
              </a:lnSpc>
              <a:buNone/>
            </a:pPr>
            <a:r>
              <a:rPr lang="en-US" sz="1500" b="1" dirty="0">
                <a:solidFill>
                  <a:srgbClr val="FFFFFF">
                    <a:alpha val="99000"/>
                  </a:srgbClr>
                </a:solidFill>
                <a:latin typeface="Barlow Condensed" pitchFamily="34" charset="0"/>
                <a:ea typeface="Barlow Condensed" pitchFamily="34" charset="-122"/>
                <a:cs typeface="Barlow Condensed" pitchFamily="34" charset="-120"/>
              </a:rPr>
              <a:t>WHO IS AT-RISK FOR A GAMBLING PROBLEM?</a:t>
            </a:r>
            <a:endParaRPr lang="en-US" sz="1500" dirty="0"/>
          </a:p>
        </p:txBody>
      </p:sp>
      <p:sp>
        <p:nvSpPr>
          <p:cNvPr id="7" name="Text 1"/>
          <p:cNvSpPr/>
          <p:nvPr/>
        </p:nvSpPr>
        <p:spPr>
          <a:xfrm>
            <a:off x="902089" y="938212"/>
            <a:ext cx="3669912" cy="3429000"/>
          </a:xfrm>
          <a:prstGeom prst="rect">
            <a:avLst/>
          </a:prstGeom>
          <a:noFill/>
          <a:ln/>
        </p:spPr>
        <p:txBody>
          <a:bodyPr wrap="square" rtlCol="0" anchor="ctr"/>
          <a:lstStyle/>
          <a:p>
            <a:pPr marL="0" indent="0" algn="l">
              <a:lnSpc>
                <a:spcPts val="1785"/>
              </a:lnSpc>
              <a:buNone/>
            </a:pPr>
            <a:r>
              <a:rPr lang="en-US" sz="1200" b="1" dirty="0">
                <a:solidFill>
                  <a:srgbClr val="FFFFFF">
                    <a:alpha val="99000"/>
                  </a:srgbClr>
                </a:solidFill>
                <a:latin typeface="Barlow" pitchFamily="34" charset="0"/>
                <a:ea typeface="Barlow" pitchFamily="34" charset="-122"/>
                <a:cs typeface="Barlow" pitchFamily="34" charset="-120"/>
              </a:rPr>
              <a:t>Anyone who gambles can be at-risk for developing a gambling problem.
</a:t>
            </a:r>
            <a:endParaRPr lang="en-US" sz="1200" dirty="0"/>
          </a:p>
          <a:p>
            <a:pPr marL="0" indent="0" algn="l">
              <a:lnSpc>
                <a:spcPts val="1785"/>
              </a:lnSpc>
              <a:buNone/>
            </a:pPr>
            <a:r>
              <a:rPr lang="en-US" sz="1200" dirty="0">
                <a:solidFill>
                  <a:srgbClr val="FFFFFF">
                    <a:alpha val="99000"/>
                  </a:srgbClr>
                </a:solidFill>
                <a:latin typeface="Barlow" pitchFamily="34" charset="0"/>
                <a:ea typeface="Barlow" pitchFamily="34" charset="-122"/>
                <a:cs typeface="Barlow" pitchFamily="34" charset="-120"/>
              </a:rPr>
              <a:t>Problem gambling does not discriminate and can impact anyone who gambles regardless of economic, social, cultural or levels of education. Certain factors can increase your risk of developing a gambling addiction: genetics, environment, medical history and age may all play a role. </a:t>
            </a:r>
          </a:p>
          <a:p>
            <a:pPr marL="0" indent="0" algn="l">
              <a:lnSpc>
                <a:spcPts val="1785"/>
              </a:lnSpc>
              <a:buNone/>
            </a:pPr>
            <a:endParaRPr lang="en-US" sz="1200" dirty="0"/>
          </a:p>
          <a:p>
            <a:pPr marL="0" indent="0" algn="l">
              <a:lnSpc>
                <a:spcPts val="1785"/>
              </a:lnSpc>
              <a:buNone/>
            </a:pPr>
            <a:r>
              <a:rPr lang="en-US" sz="1200" dirty="0">
                <a:solidFill>
                  <a:srgbClr val="FFFFFF">
                    <a:alpha val="99000"/>
                  </a:srgbClr>
                </a:solidFill>
                <a:latin typeface="Barlow" pitchFamily="34" charset="0"/>
                <a:ea typeface="Barlow" pitchFamily="34" charset="-122"/>
                <a:cs typeface="Barlow" pitchFamily="34" charset="-120"/>
              </a:rPr>
              <a:t>Children and teens are at higher risk than adults for developing a gambling problem. Individuals who are exposed to gambling at a young age are also more likely to develop a gambling addiction later in life.</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EDF3F5"/>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671512" y="238125"/>
            <a:ext cx="7662863" cy="3333751"/>
          </a:xfrm>
          <a:prstGeom prst="rect">
            <a:avLst/>
          </a:prstGeom>
        </p:spPr>
      </p:pic>
      <p:pic>
        <p:nvPicPr>
          <p:cNvPr id="3" name="Image 1" descr="preencoded.png"/>
          <p:cNvPicPr>
            <a:picLocks noChangeAspect="1"/>
          </p:cNvPicPr>
          <p:nvPr/>
        </p:nvPicPr>
        <p:blipFill>
          <a:blip r:embed="rId4"/>
          <a:stretch>
            <a:fillRect/>
          </a:stretch>
        </p:blipFill>
        <p:spPr>
          <a:xfrm>
            <a:off x="862012" y="428625"/>
            <a:ext cx="7710487" cy="3381375"/>
          </a:xfrm>
          <a:prstGeom prst="rect">
            <a:avLst/>
          </a:prstGeom>
        </p:spPr>
      </p:pic>
      <p:pic>
        <p:nvPicPr>
          <p:cNvPr id="4" name="Image 2" descr="preencoded.png"/>
          <p:cNvPicPr>
            <a:picLocks noChangeAspect="1"/>
          </p:cNvPicPr>
          <p:nvPr/>
        </p:nvPicPr>
        <p:blipFill>
          <a:blip r:embed="rId5"/>
          <a:stretch>
            <a:fillRect/>
          </a:stretch>
        </p:blipFill>
        <p:spPr>
          <a:xfrm>
            <a:off x="238125" y="2857500"/>
            <a:ext cx="1895475" cy="1666875"/>
          </a:xfrm>
          <a:prstGeom prst="rect">
            <a:avLst/>
          </a:prstGeom>
        </p:spPr>
      </p:pic>
      <p:pic>
        <p:nvPicPr>
          <p:cNvPr id="5" name="Image 3" descr="preencoded.png"/>
          <p:cNvPicPr>
            <a:picLocks noChangeAspect="1"/>
          </p:cNvPicPr>
          <p:nvPr/>
        </p:nvPicPr>
        <p:blipFill>
          <a:blip r:embed="rId6"/>
          <a:stretch>
            <a:fillRect/>
          </a:stretch>
        </p:blipFill>
        <p:spPr>
          <a:xfrm>
            <a:off x="1285875" y="2314575"/>
            <a:ext cx="6572250" cy="2686050"/>
          </a:xfrm>
          <a:prstGeom prst="rect">
            <a:avLst/>
          </a:prstGeom>
        </p:spPr>
      </p:pic>
      <p:sp>
        <p:nvSpPr>
          <p:cNvPr id="6" name="Text 0"/>
          <p:cNvSpPr/>
          <p:nvPr/>
        </p:nvSpPr>
        <p:spPr>
          <a:xfrm>
            <a:off x="2325874" y="2652605"/>
            <a:ext cx="4782762" cy="166688"/>
          </a:xfrm>
          <a:prstGeom prst="rect">
            <a:avLst/>
          </a:prstGeom>
          <a:noFill/>
          <a:ln/>
        </p:spPr>
        <p:txBody>
          <a:bodyPr wrap="square" rtlCol="0" anchor="ctr"/>
          <a:lstStyle/>
          <a:p>
            <a:pPr marL="0" indent="0" algn="ctr">
              <a:lnSpc>
                <a:spcPts val="1320"/>
              </a:lnSpc>
              <a:buNone/>
            </a:pPr>
            <a:r>
              <a:rPr lang="en-US" sz="1500" b="1" dirty="0">
                <a:solidFill>
                  <a:srgbClr val="FFFFFF">
                    <a:alpha val="99000"/>
                  </a:srgbClr>
                </a:solidFill>
                <a:latin typeface="Barlow Condensed" pitchFamily="34" charset="0"/>
                <a:ea typeface="Barlow Condensed" pitchFamily="34" charset="-122"/>
                <a:cs typeface="Barlow Condensed" pitchFamily="34" charset="-120"/>
              </a:rPr>
              <a:t>HOW CAN A PERSON BE ADDICTED TO SOMETHING THAT ISN'T A SUBSTANCE?</a:t>
            </a:r>
            <a:endParaRPr lang="en-US" sz="1500" dirty="0"/>
          </a:p>
        </p:txBody>
      </p:sp>
      <p:sp>
        <p:nvSpPr>
          <p:cNvPr id="7" name="Text 1"/>
          <p:cNvSpPr/>
          <p:nvPr/>
        </p:nvSpPr>
        <p:spPr>
          <a:xfrm>
            <a:off x="1733304" y="3048107"/>
            <a:ext cx="5677392" cy="1600200"/>
          </a:xfrm>
          <a:prstGeom prst="rect">
            <a:avLst/>
          </a:prstGeom>
          <a:noFill/>
          <a:ln/>
        </p:spPr>
        <p:txBody>
          <a:bodyPr wrap="square" rtlCol="0" anchor="ctr"/>
          <a:lstStyle/>
          <a:p>
            <a:pPr marL="0" indent="0" algn="l">
              <a:lnSpc>
                <a:spcPts val="1785"/>
              </a:lnSpc>
              <a:buNone/>
            </a:pPr>
            <a:r>
              <a:rPr lang="en-US" sz="1200" dirty="0">
                <a:solidFill>
                  <a:srgbClr val="FFFFFF">
                    <a:alpha val="99000"/>
                  </a:srgbClr>
                </a:solidFill>
                <a:latin typeface="Barlow" pitchFamily="34" charset="0"/>
                <a:ea typeface="Barlow" pitchFamily="34" charset="-122"/>
                <a:cs typeface="Barlow" pitchFamily="34" charset="-120"/>
              </a:rPr>
              <a:t>Although no substance is ingested, someone with a gambling problem gets the same effect from gambling as one might get from taking a drug or drinking alcohol.</a:t>
            </a:r>
          </a:p>
          <a:p>
            <a:pPr marL="0" indent="0" algn="l">
              <a:lnSpc>
                <a:spcPts val="1785"/>
              </a:lnSpc>
              <a:buNone/>
            </a:pPr>
            <a:endParaRPr lang="en-US" sz="1200" dirty="0"/>
          </a:p>
          <a:p>
            <a:pPr marL="0" indent="0" algn="l">
              <a:lnSpc>
                <a:spcPts val="1785"/>
              </a:lnSpc>
              <a:buNone/>
            </a:pPr>
            <a:r>
              <a:rPr lang="en-US" sz="1200" dirty="0">
                <a:solidFill>
                  <a:srgbClr val="FFFFFF">
                    <a:alpha val="99000"/>
                  </a:srgbClr>
                </a:solidFill>
                <a:latin typeface="Barlow" pitchFamily="34" charset="0"/>
                <a:ea typeface="Barlow" pitchFamily="34" charset="-122"/>
                <a:cs typeface="Barlow" pitchFamily="34" charset="-120"/>
              </a:rPr>
              <a:t>Just as a person builds tolerance to drugs or alcohol, a person with unhealthy gambling habits finds that it takes more and more of the gambling experience to achieve the same emotional effect as before. This creates an increased urge for the activity and makes it harder to resist.</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EDF3F5"/>
        </a:solidFill>
        <a:effectLst/>
      </p:bgPr>
    </p:bg>
    <p:spTree>
      <p:nvGrpSpPr>
        <p:cNvPr id="1" name=""/>
        <p:cNvGrpSpPr/>
        <p:nvPr/>
      </p:nvGrpSpPr>
      <p:grpSpPr>
        <a:xfrm>
          <a:off x="0" y="0"/>
          <a:ext cx="0" cy="0"/>
          <a:chOff x="0" y="0"/>
          <a:chExt cx="0" cy="0"/>
        </a:xfrm>
      </p:grpSpPr>
      <p:sp>
        <p:nvSpPr>
          <p:cNvPr id="2" name="Shape 0"/>
          <p:cNvSpPr/>
          <p:nvPr/>
        </p:nvSpPr>
        <p:spPr>
          <a:xfrm>
            <a:off x="1809992" y="823912"/>
            <a:ext cx="5524018" cy="557213"/>
          </a:xfrm>
          <a:prstGeom prst="rect">
            <a:avLst/>
          </a:prstGeom>
          <a:noFill/>
          <a:ln/>
        </p:spPr>
        <p:txBody>
          <a:bodyPr/>
          <a:lstStyle/>
          <a:p>
            <a:endParaRPr lang="en-US"/>
          </a:p>
        </p:txBody>
      </p:sp>
      <p:sp>
        <p:nvSpPr>
          <p:cNvPr id="3" name="Shape 1"/>
          <p:cNvSpPr/>
          <p:nvPr/>
        </p:nvSpPr>
        <p:spPr>
          <a:xfrm>
            <a:off x="6062663" y="3021166"/>
            <a:ext cx="1790700" cy="185738"/>
          </a:xfrm>
          <a:prstGeom prst="rect">
            <a:avLst/>
          </a:prstGeom>
          <a:noFill/>
          <a:ln/>
        </p:spPr>
        <p:txBody>
          <a:bodyPr/>
          <a:lstStyle/>
          <a:p>
            <a:endParaRPr lang="en-US"/>
          </a:p>
        </p:txBody>
      </p:sp>
      <p:sp>
        <p:nvSpPr>
          <p:cNvPr id="4" name="Shape 2"/>
          <p:cNvSpPr/>
          <p:nvPr/>
        </p:nvSpPr>
        <p:spPr>
          <a:xfrm>
            <a:off x="6062663" y="3368829"/>
            <a:ext cx="1957388" cy="185738"/>
          </a:xfrm>
          <a:prstGeom prst="rect">
            <a:avLst/>
          </a:prstGeom>
          <a:noFill/>
          <a:ln/>
        </p:spPr>
        <p:txBody>
          <a:bodyPr/>
          <a:lstStyle/>
          <a:p>
            <a:endParaRPr lang="en-US"/>
          </a:p>
        </p:txBody>
      </p:sp>
      <p:sp>
        <p:nvSpPr>
          <p:cNvPr id="5" name="Shape 3"/>
          <p:cNvSpPr/>
          <p:nvPr/>
        </p:nvSpPr>
        <p:spPr>
          <a:xfrm>
            <a:off x="6062663" y="3716492"/>
            <a:ext cx="1847850" cy="185738"/>
          </a:xfrm>
          <a:prstGeom prst="rect">
            <a:avLst/>
          </a:prstGeom>
          <a:noFill/>
          <a:ln/>
        </p:spPr>
        <p:txBody>
          <a:bodyPr/>
          <a:lstStyle/>
          <a:p>
            <a:endParaRPr lang="en-US"/>
          </a:p>
        </p:txBody>
      </p:sp>
      <p:sp>
        <p:nvSpPr>
          <p:cNvPr id="6" name="Shape 4"/>
          <p:cNvSpPr/>
          <p:nvPr/>
        </p:nvSpPr>
        <p:spPr>
          <a:xfrm>
            <a:off x="6229350" y="3716492"/>
            <a:ext cx="1681163" cy="185738"/>
          </a:xfrm>
          <a:prstGeom prst="rect">
            <a:avLst/>
          </a:prstGeom>
          <a:noFill/>
          <a:ln/>
        </p:spPr>
        <p:txBody>
          <a:bodyPr/>
          <a:lstStyle/>
          <a:p>
            <a:endParaRPr lang="en-US"/>
          </a:p>
        </p:txBody>
      </p:sp>
      <p:sp>
        <p:nvSpPr>
          <p:cNvPr id="7" name="Shape 5"/>
          <p:cNvSpPr/>
          <p:nvPr/>
        </p:nvSpPr>
        <p:spPr>
          <a:xfrm>
            <a:off x="6229350" y="3368829"/>
            <a:ext cx="1790700" cy="185738"/>
          </a:xfrm>
          <a:prstGeom prst="rect">
            <a:avLst/>
          </a:prstGeom>
          <a:noFill/>
          <a:ln/>
        </p:spPr>
        <p:txBody>
          <a:bodyPr/>
          <a:lstStyle/>
          <a:p>
            <a:endParaRPr lang="en-US"/>
          </a:p>
        </p:txBody>
      </p:sp>
      <p:sp>
        <p:nvSpPr>
          <p:cNvPr id="8" name="Shape 6"/>
          <p:cNvSpPr/>
          <p:nvPr/>
        </p:nvSpPr>
        <p:spPr>
          <a:xfrm>
            <a:off x="6229350" y="3021166"/>
            <a:ext cx="1624013" cy="185738"/>
          </a:xfrm>
          <a:prstGeom prst="rect">
            <a:avLst/>
          </a:prstGeom>
          <a:noFill/>
          <a:ln/>
        </p:spPr>
        <p:txBody>
          <a:bodyPr/>
          <a:lstStyle/>
          <a:p>
            <a:endParaRPr lang="en-US"/>
          </a:p>
        </p:txBody>
      </p:sp>
      <p:pic>
        <p:nvPicPr>
          <p:cNvPr id="9" name="Image 0" descr="preencoded.png"/>
          <p:cNvPicPr>
            <a:picLocks noChangeAspect="1"/>
          </p:cNvPicPr>
          <p:nvPr/>
        </p:nvPicPr>
        <p:blipFill>
          <a:blip r:embed="rId3"/>
          <a:stretch>
            <a:fillRect/>
          </a:stretch>
        </p:blipFill>
        <p:spPr>
          <a:xfrm>
            <a:off x="6529387" y="2862263"/>
            <a:ext cx="2095500" cy="1895476"/>
          </a:xfrm>
          <a:prstGeom prst="rect">
            <a:avLst/>
          </a:prstGeom>
        </p:spPr>
      </p:pic>
      <p:pic>
        <p:nvPicPr>
          <p:cNvPr id="10" name="Image 1" descr="preencoded.png"/>
          <p:cNvPicPr>
            <a:picLocks noChangeAspect="1"/>
          </p:cNvPicPr>
          <p:nvPr/>
        </p:nvPicPr>
        <p:blipFill>
          <a:blip r:embed="rId4"/>
          <a:stretch>
            <a:fillRect/>
          </a:stretch>
        </p:blipFill>
        <p:spPr>
          <a:xfrm>
            <a:off x="3748087" y="2867025"/>
            <a:ext cx="2100263" cy="1895475"/>
          </a:xfrm>
          <a:prstGeom prst="rect">
            <a:avLst/>
          </a:prstGeom>
        </p:spPr>
      </p:pic>
      <p:pic>
        <p:nvPicPr>
          <p:cNvPr id="11" name="Image 2" descr="preencoded.png"/>
          <p:cNvPicPr>
            <a:picLocks noChangeAspect="1"/>
          </p:cNvPicPr>
          <p:nvPr/>
        </p:nvPicPr>
        <p:blipFill>
          <a:blip r:embed="rId5"/>
          <a:stretch>
            <a:fillRect/>
          </a:stretch>
        </p:blipFill>
        <p:spPr>
          <a:xfrm>
            <a:off x="1062037" y="2867025"/>
            <a:ext cx="2095500" cy="1895475"/>
          </a:xfrm>
          <a:prstGeom prst="rect">
            <a:avLst/>
          </a:prstGeom>
        </p:spPr>
      </p:pic>
      <p:pic>
        <p:nvPicPr>
          <p:cNvPr id="12" name="Image 3" descr="preencoded.png"/>
          <p:cNvPicPr>
            <a:picLocks noChangeAspect="1"/>
          </p:cNvPicPr>
          <p:nvPr/>
        </p:nvPicPr>
        <p:blipFill>
          <a:blip r:embed="rId6"/>
          <a:stretch>
            <a:fillRect/>
          </a:stretch>
        </p:blipFill>
        <p:spPr>
          <a:xfrm>
            <a:off x="490538" y="1666875"/>
            <a:ext cx="2524125" cy="2867025"/>
          </a:xfrm>
          <a:prstGeom prst="rect">
            <a:avLst/>
          </a:prstGeom>
        </p:spPr>
      </p:pic>
      <p:pic>
        <p:nvPicPr>
          <p:cNvPr id="13" name="Image 4" descr="preencoded.png"/>
          <p:cNvPicPr>
            <a:picLocks noChangeAspect="1"/>
          </p:cNvPicPr>
          <p:nvPr/>
        </p:nvPicPr>
        <p:blipFill>
          <a:blip r:embed="rId6"/>
          <a:stretch>
            <a:fillRect/>
          </a:stretch>
        </p:blipFill>
        <p:spPr>
          <a:xfrm>
            <a:off x="3167063" y="1666875"/>
            <a:ext cx="2524125" cy="2867025"/>
          </a:xfrm>
          <a:prstGeom prst="rect">
            <a:avLst/>
          </a:prstGeom>
        </p:spPr>
      </p:pic>
      <p:pic>
        <p:nvPicPr>
          <p:cNvPr id="14" name="Image 5" descr="preencoded.png"/>
          <p:cNvPicPr>
            <a:picLocks noChangeAspect="1"/>
          </p:cNvPicPr>
          <p:nvPr/>
        </p:nvPicPr>
        <p:blipFill>
          <a:blip r:embed="rId6"/>
          <a:stretch>
            <a:fillRect/>
          </a:stretch>
        </p:blipFill>
        <p:spPr>
          <a:xfrm>
            <a:off x="5819775" y="1666875"/>
            <a:ext cx="2524125" cy="2867025"/>
          </a:xfrm>
          <a:prstGeom prst="rect">
            <a:avLst/>
          </a:prstGeom>
        </p:spPr>
      </p:pic>
      <p:pic>
        <p:nvPicPr>
          <p:cNvPr id="15" name="Image 6" descr="preencoded.png"/>
          <p:cNvPicPr>
            <a:picLocks noChangeAspect="1"/>
          </p:cNvPicPr>
          <p:nvPr/>
        </p:nvPicPr>
        <p:blipFill>
          <a:blip r:embed="rId7"/>
          <a:stretch>
            <a:fillRect/>
          </a:stretch>
        </p:blipFill>
        <p:spPr>
          <a:xfrm>
            <a:off x="3324382" y="1849227"/>
            <a:ext cx="457646" cy="457642"/>
          </a:xfrm>
          <a:prstGeom prst="rect">
            <a:avLst/>
          </a:prstGeom>
        </p:spPr>
      </p:pic>
      <p:pic>
        <p:nvPicPr>
          <p:cNvPr id="16" name="Image 7" descr="preencoded.png"/>
          <p:cNvPicPr>
            <a:picLocks noChangeAspect="1"/>
          </p:cNvPicPr>
          <p:nvPr/>
        </p:nvPicPr>
        <p:blipFill>
          <a:blip r:embed="rId8"/>
          <a:stretch>
            <a:fillRect/>
          </a:stretch>
        </p:blipFill>
        <p:spPr>
          <a:xfrm>
            <a:off x="5986439" y="1849227"/>
            <a:ext cx="407489" cy="457642"/>
          </a:xfrm>
          <a:prstGeom prst="rect">
            <a:avLst/>
          </a:prstGeom>
        </p:spPr>
      </p:pic>
      <p:pic>
        <p:nvPicPr>
          <p:cNvPr id="17" name="Image 8" descr="preencoded.png"/>
          <p:cNvPicPr>
            <a:picLocks noChangeAspect="1"/>
          </p:cNvPicPr>
          <p:nvPr/>
        </p:nvPicPr>
        <p:blipFill>
          <a:blip r:embed="rId9"/>
          <a:stretch>
            <a:fillRect/>
          </a:stretch>
        </p:blipFill>
        <p:spPr>
          <a:xfrm>
            <a:off x="5983575" y="3728398"/>
            <a:ext cx="63608" cy="161925"/>
          </a:xfrm>
          <a:prstGeom prst="rect">
            <a:avLst/>
          </a:prstGeom>
        </p:spPr>
      </p:pic>
      <p:pic>
        <p:nvPicPr>
          <p:cNvPr id="18" name="Image 9" descr="preencoded.png"/>
          <p:cNvPicPr>
            <a:picLocks noChangeAspect="1"/>
          </p:cNvPicPr>
          <p:nvPr/>
        </p:nvPicPr>
        <p:blipFill>
          <a:blip r:embed="rId9"/>
          <a:stretch>
            <a:fillRect/>
          </a:stretch>
        </p:blipFill>
        <p:spPr>
          <a:xfrm>
            <a:off x="5983575" y="3380736"/>
            <a:ext cx="63608" cy="161925"/>
          </a:xfrm>
          <a:prstGeom prst="rect">
            <a:avLst/>
          </a:prstGeom>
        </p:spPr>
      </p:pic>
      <p:pic>
        <p:nvPicPr>
          <p:cNvPr id="19" name="Image 10" descr="preencoded.png"/>
          <p:cNvPicPr>
            <a:picLocks noChangeAspect="1"/>
          </p:cNvPicPr>
          <p:nvPr/>
        </p:nvPicPr>
        <p:blipFill>
          <a:blip r:embed="rId9"/>
          <a:stretch>
            <a:fillRect/>
          </a:stretch>
        </p:blipFill>
        <p:spPr>
          <a:xfrm>
            <a:off x="5983575" y="3033073"/>
            <a:ext cx="63608" cy="161925"/>
          </a:xfrm>
          <a:prstGeom prst="rect">
            <a:avLst/>
          </a:prstGeom>
        </p:spPr>
      </p:pic>
      <p:pic>
        <p:nvPicPr>
          <p:cNvPr id="20" name="Image 11" descr="preencoded.png"/>
          <p:cNvPicPr>
            <a:picLocks noChangeAspect="1"/>
          </p:cNvPicPr>
          <p:nvPr/>
        </p:nvPicPr>
        <p:blipFill>
          <a:blip r:embed="rId8"/>
          <a:stretch>
            <a:fillRect/>
          </a:stretch>
        </p:blipFill>
        <p:spPr>
          <a:xfrm>
            <a:off x="657382" y="1849227"/>
            <a:ext cx="457646" cy="457642"/>
          </a:xfrm>
          <a:prstGeom prst="rect">
            <a:avLst/>
          </a:prstGeom>
        </p:spPr>
      </p:pic>
      <p:sp>
        <p:nvSpPr>
          <p:cNvPr id="21" name="Text 7"/>
          <p:cNvSpPr/>
          <p:nvPr/>
        </p:nvSpPr>
        <p:spPr>
          <a:xfrm>
            <a:off x="654517" y="2487766"/>
            <a:ext cx="2298233" cy="557213"/>
          </a:xfrm>
          <a:prstGeom prst="rect">
            <a:avLst/>
          </a:prstGeom>
          <a:noFill/>
          <a:ln/>
        </p:spPr>
        <p:txBody>
          <a:bodyPr wrap="square" rtlCol="0" anchor="ctr"/>
          <a:lstStyle/>
          <a:p>
            <a:pPr marL="0" indent="0" algn="l">
              <a:lnSpc>
                <a:spcPts val="1470"/>
              </a:lnSpc>
              <a:buNone/>
            </a:pPr>
            <a:r>
              <a:rPr lang="en-US" sz="1050" b="1" dirty="0">
                <a:solidFill>
                  <a:srgbClr val="0D3145">
                    <a:alpha val="99000"/>
                  </a:srgbClr>
                </a:solidFill>
                <a:latin typeface="Barlow" pitchFamily="34" charset="0"/>
                <a:ea typeface="Barlow" pitchFamily="34" charset="-122"/>
                <a:cs typeface="Barlow" pitchFamily="34" charset="-120"/>
              </a:rPr>
              <a:t>One in five individuals</a:t>
            </a:r>
            <a:r>
              <a:rPr lang="en-US" sz="1050" dirty="0">
                <a:solidFill>
                  <a:srgbClr val="0D3145">
                    <a:alpha val="99000"/>
                  </a:srgbClr>
                </a:solidFill>
                <a:latin typeface="Barlow" pitchFamily="34" charset="0"/>
                <a:ea typeface="Barlow" pitchFamily="34" charset="-122"/>
                <a:cs typeface="Barlow" pitchFamily="34" charset="-120"/>
              </a:rPr>
              <a:t> experiencing problems with gambling has attempted or completed suicide.</a:t>
            </a:r>
            <a:endParaRPr lang="en-US" sz="1050" dirty="0"/>
          </a:p>
        </p:txBody>
      </p:sp>
      <p:sp>
        <p:nvSpPr>
          <p:cNvPr id="22" name="Text 8"/>
          <p:cNvSpPr/>
          <p:nvPr/>
        </p:nvSpPr>
        <p:spPr>
          <a:xfrm>
            <a:off x="654518" y="4064919"/>
            <a:ext cx="2231558" cy="161925"/>
          </a:xfrm>
          <a:prstGeom prst="rect">
            <a:avLst/>
          </a:prstGeom>
          <a:noFill/>
          <a:ln/>
        </p:spPr>
        <p:txBody>
          <a:bodyPr wrap="square" rtlCol="0" anchor="ctr"/>
          <a:lstStyle/>
          <a:p>
            <a:pPr marL="0" indent="0" algn="l">
              <a:lnSpc>
                <a:spcPts val="1260"/>
              </a:lnSpc>
              <a:buNone/>
            </a:pPr>
            <a:r>
              <a:rPr lang="en-US" sz="900" dirty="0">
                <a:solidFill>
                  <a:srgbClr val="0D3145">
                    <a:alpha val="99000"/>
                  </a:srgbClr>
                </a:solidFill>
                <a:latin typeface="Barlow" pitchFamily="34" charset="0"/>
                <a:ea typeface="Barlow" pitchFamily="34" charset="-122"/>
                <a:cs typeface="Barlow" pitchFamily="34" charset="-120"/>
              </a:rPr>
              <a:t>(Moghaddam et al, 2015)</a:t>
            </a:r>
            <a:endParaRPr lang="en-US" sz="900" dirty="0"/>
          </a:p>
        </p:txBody>
      </p:sp>
      <p:sp>
        <p:nvSpPr>
          <p:cNvPr id="23" name="Text 9"/>
          <p:cNvSpPr/>
          <p:nvPr/>
        </p:nvSpPr>
        <p:spPr>
          <a:xfrm>
            <a:off x="3321519" y="2487766"/>
            <a:ext cx="2217270" cy="1300163"/>
          </a:xfrm>
          <a:prstGeom prst="rect">
            <a:avLst/>
          </a:prstGeom>
          <a:noFill/>
          <a:ln/>
        </p:spPr>
        <p:txBody>
          <a:bodyPr wrap="square" rtlCol="0" anchor="ctr"/>
          <a:lstStyle/>
          <a:p>
            <a:pPr marL="0" indent="0" algn="l">
              <a:lnSpc>
                <a:spcPts val="1470"/>
              </a:lnSpc>
              <a:buNone/>
            </a:pPr>
            <a:r>
              <a:rPr lang="en-US" sz="1050" dirty="0">
                <a:solidFill>
                  <a:srgbClr val="0D3145">
                    <a:alpha val="99000"/>
                  </a:srgbClr>
                </a:solidFill>
                <a:latin typeface="Barlow" pitchFamily="34" charset="0"/>
                <a:ea typeface="Barlow" pitchFamily="34" charset="-122"/>
                <a:cs typeface="Barlow" pitchFamily="34" charset="-120"/>
              </a:rPr>
              <a:t>Individuals who participate in “recreational gambling” are 1.16 times more likely to develop a mood, anxiety or substance use disorder. Individuals who have been diagnosed with a gambling disorder are 2.51 times more likely.</a:t>
            </a:r>
            <a:endParaRPr lang="en-US" sz="1050" dirty="0"/>
          </a:p>
        </p:txBody>
      </p:sp>
      <p:sp>
        <p:nvSpPr>
          <p:cNvPr id="24" name="Text 10"/>
          <p:cNvSpPr/>
          <p:nvPr/>
        </p:nvSpPr>
        <p:spPr>
          <a:xfrm>
            <a:off x="3321518" y="4064937"/>
            <a:ext cx="2524125" cy="161925"/>
          </a:xfrm>
          <a:prstGeom prst="rect">
            <a:avLst/>
          </a:prstGeom>
          <a:noFill/>
          <a:ln/>
        </p:spPr>
        <p:txBody>
          <a:bodyPr wrap="square" rtlCol="0" anchor="ctr"/>
          <a:lstStyle/>
          <a:p>
            <a:pPr marL="0" indent="0" algn="l">
              <a:lnSpc>
                <a:spcPts val="1260"/>
              </a:lnSpc>
              <a:buNone/>
            </a:pPr>
            <a:r>
              <a:rPr lang="en-US" sz="900" dirty="0">
                <a:solidFill>
                  <a:srgbClr val="0D3145">
                    <a:alpha val="99000"/>
                  </a:srgbClr>
                </a:solidFill>
                <a:latin typeface="Barlow" pitchFamily="34" charset="0"/>
                <a:ea typeface="Barlow" pitchFamily="34" charset="-122"/>
                <a:cs typeface="Barlow" pitchFamily="34" charset="-120"/>
              </a:rPr>
              <a:t>(Parhami et al, 2014)</a:t>
            </a:r>
            <a:endParaRPr lang="en-US" sz="900" dirty="0"/>
          </a:p>
        </p:txBody>
      </p:sp>
      <p:sp>
        <p:nvSpPr>
          <p:cNvPr id="25" name="Text 11"/>
          <p:cNvSpPr/>
          <p:nvPr/>
        </p:nvSpPr>
        <p:spPr>
          <a:xfrm>
            <a:off x="5983576" y="2487766"/>
            <a:ext cx="2196598" cy="371475"/>
          </a:xfrm>
          <a:prstGeom prst="rect">
            <a:avLst/>
          </a:prstGeom>
          <a:noFill/>
          <a:ln/>
        </p:spPr>
        <p:txBody>
          <a:bodyPr wrap="square" rtlCol="0" anchor="ctr"/>
          <a:lstStyle/>
          <a:p>
            <a:pPr marL="0" indent="0" algn="l">
              <a:lnSpc>
                <a:spcPts val="1470"/>
              </a:lnSpc>
              <a:buNone/>
            </a:pPr>
            <a:r>
              <a:rPr lang="en-US" sz="1050" dirty="0">
                <a:solidFill>
                  <a:srgbClr val="0D3145">
                    <a:alpha val="99000"/>
                  </a:srgbClr>
                </a:solidFill>
                <a:latin typeface="Barlow" pitchFamily="34" charset="0"/>
                <a:ea typeface="Barlow" pitchFamily="34" charset="-122"/>
                <a:cs typeface="Barlow" pitchFamily="34" charset="-120"/>
              </a:rPr>
              <a:t>Those with gambling addiction also reported:</a:t>
            </a:r>
            <a:endParaRPr lang="en-US" sz="1050" dirty="0"/>
          </a:p>
        </p:txBody>
      </p:sp>
      <p:sp>
        <p:nvSpPr>
          <p:cNvPr id="26" name="Text 12"/>
          <p:cNvSpPr/>
          <p:nvPr/>
        </p:nvSpPr>
        <p:spPr>
          <a:xfrm>
            <a:off x="5983576" y="4064937"/>
            <a:ext cx="2196598" cy="161925"/>
          </a:xfrm>
          <a:prstGeom prst="rect">
            <a:avLst/>
          </a:prstGeom>
          <a:noFill/>
          <a:ln/>
        </p:spPr>
        <p:txBody>
          <a:bodyPr wrap="square" rtlCol="0" anchor="ctr"/>
          <a:lstStyle/>
          <a:p>
            <a:pPr marL="0" indent="0" algn="l">
              <a:lnSpc>
                <a:spcPts val="1260"/>
              </a:lnSpc>
              <a:buNone/>
            </a:pPr>
            <a:r>
              <a:rPr lang="en-US" sz="900" dirty="0">
                <a:solidFill>
                  <a:srgbClr val="0D3145">
                    <a:alpha val="99000"/>
                  </a:srgbClr>
                </a:solidFill>
                <a:latin typeface="Barlow" pitchFamily="34" charset="0"/>
                <a:ea typeface="Barlow" pitchFamily="34" charset="-122"/>
                <a:cs typeface="Barlow" pitchFamily="34" charset="-120"/>
              </a:rPr>
              <a:t>(Petry et al, 2005)</a:t>
            </a:r>
            <a:endParaRPr lang="en-US" sz="900" dirty="0"/>
          </a:p>
        </p:txBody>
      </p:sp>
      <p:sp>
        <p:nvSpPr>
          <p:cNvPr id="27" name="Text 13"/>
          <p:cNvSpPr/>
          <p:nvPr/>
        </p:nvSpPr>
        <p:spPr>
          <a:xfrm>
            <a:off x="2191950" y="514350"/>
            <a:ext cx="5217301" cy="166688"/>
          </a:xfrm>
          <a:prstGeom prst="rect">
            <a:avLst/>
          </a:prstGeom>
          <a:noFill/>
          <a:ln/>
        </p:spPr>
        <p:txBody>
          <a:bodyPr wrap="square" rtlCol="0" anchor="ctr"/>
          <a:lstStyle/>
          <a:p>
            <a:pPr marL="0" indent="0" algn="ctr">
              <a:lnSpc>
                <a:spcPts val="1320"/>
              </a:lnSpc>
              <a:buNone/>
            </a:pPr>
            <a:r>
              <a:rPr lang="en-US" sz="1500" b="1" dirty="0">
                <a:solidFill>
                  <a:srgbClr val="165578">
                    <a:alpha val="99000"/>
                  </a:srgbClr>
                </a:solidFill>
                <a:latin typeface="Barlow Condensed" pitchFamily="34" charset="0"/>
                <a:ea typeface="Barlow Condensed" pitchFamily="34" charset="-122"/>
                <a:cs typeface="Barlow Condensed" pitchFamily="34" charset="-120"/>
              </a:rPr>
              <a:t>PROBLEM GAMBLING COMORBIDITIES</a:t>
            </a:r>
            <a:endParaRPr lang="en-US" sz="1500" dirty="0"/>
          </a:p>
        </p:txBody>
      </p:sp>
      <p:sp>
        <p:nvSpPr>
          <p:cNvPr id="28" name="Text 14"/>
          <p:cNvSpPr/>
          <p:nvPr/>
        </p:nvSpPr>
        <p:spPr>
          <a:xfrm>
            <a:off x="6150262" y="3716492"/>
            <a:ext cx="1904001" cy="185738"/>
          </a:xfrm>
          <a:prstGeom prst="rect">
            <a:avLst/>
          </a:prstGeom>
          <a:noFill/>
          <a:ln/>
        </p:spPr>
        <p:txBody>
          <a:bodyPr wrap="square" rtlCol="0" anchor="ctr"/>
          <a:lstStyle/>
          <a:p>
            <a:pPr marL="0" indent="0" algn="l">
              <a:lnSpc>
                <a:spcPts val="1470"/>
              </a:lnSpc>
              <a:buNone/>
            </a:pPr>
            <a:r>
              <a:rPr lang="en-US" sz="1050" dirty="0">
                <a:solidFill>
                  <a:srgbClr val="0D3145">
                    <a:alpha val="99000"/>
                  </a:srgbClr>
                </a:solidFill>
                <a:latin typeface="Barlow" pitchFamily="34" charset="0"/>
                <a:ea typeface="Barlow" pitchFamily="34" charset="-122"/>
                <a:cs typeface="Barlow" pitchFamily="34" charset="-120"/>
              </a:rPr>
              <a:t>Nicotine Dependence: 60.4%</a:t>
            </a:r>
            <a:endParaRPr lang="en-US" sz="1050" dirty="0"/>
          </a:p>
        </p:txBody>
      </p:sp>
      <p:sp>
        <p:nvSpPr>
          <p:cNvPr id="29" name="Text 15"/>
          <p:cNvSpPr/>
          <p:nvPr/>
        </p:nvSpPr>
        <p:spPr>
          <a:xfrm>
            <a:off x="6150262" y="3368829"/>
            <a:ext cx="2001533" cy="185738"/>
          </a:xfrm>
          <a:prstGeom prst="rect">
            <a:avLst/>
          </a:prstGeom>
          <a:noFill/>
          <a:ln/>
        </p:spPr>
        <p:txBody>
          <a:bodyPr wrap="square" rtlCol="0" anchor="ctr"/>
          <a:lstStyle/>
          <a:p>
            <a:pPr marL="0" indent="0" algn="l">
              <a:lnSpc>
                <a:spcPts val="1470"/>
              </a:lnSpc>
              <a:buNone/>
            </a:pPr>
            <a:r>
              <a:rPr lang="en-US" sz="1050" dirty="0">
                <a:solidFill>
                  <a:srgbClr val="0D3145">
                    <a:alpha val="99000"/>
                  </a:srgbClr>
                </a:solidFill>
                <a:latin typeface="Barlow" pitchFamily="34" charset="0"/>
                <a:ea typeface="Barlow" pitchFamily="34" charset="-122"/>
                <a:cs typeface="Barlow" pitchFamily="34" charset="-120"/>
              </a:rPr>
              <a:t>Substance Use Disorder: 38.1%</a:t>
            </a:r>
            <a:endParaRPr lang="en-US" sz="1050" dirty="0"/>
          </a:p>
        </p:txBody>
      </p:sp>
      <p:sp>
        <p:nvSpPr>
          <p:cNvPr id="30" name="Text 16"/>
          <p:cNvSpPr/>
          <p:nvPr/>
        </p:nvSpPr>
        <p:spPr>
          <a:xfrm>
            <a:off x="6150262" y="3021166"/>
            <a:ext cx="1853115" cy="185738"/>
          </a:xfrm>
          <a:prstGeom prst="rect">
            <a:avLst/>
          </a:prstGeom>
          <a:noFill/>
          <a:ln/>
        </p:spPr>
        <p:txBody>
          <a:bodyPr wrap="square" rtlCol="0" anchor="ctr"/>
          <a:lstStyle/>
          <a:p>
            <a:pPr marL="0" indent="0" algn="l">
              <a:lnSpc>
                <a:spcPts val="1470"/>
              </a:lnSpc>
              <a:buNone/>
            </a:pPr>
            <a:r>
              <a:rPr lang="en-US" sz="1050" dirty="0">
                <a:solidFill>
                  <a:srgbClr val="0D3145">
                    <a:alpha val="99000"/>
                  </a:srgbClr>
                </a:solidFill>
                <a:latin typeface="Barlow" pitchFamily="34" charset="0"/>
                <a:ea typeface="Barlow" pitchFamily="34" charset="-122"/>
                <a:cs typeface="Barlow" pitchFamily="34" charset="-120"/>
              </a:rPr>
              <a:t>Alcohol Use Disorder: 73.2%</a:t>
            </a:r>
            <a:endParaRPr lang="en-US" sz="1050" dirty="0"/>
          </a:p>
        </p:txBody>
      </p:sp>
      <p:sp>
        <p:nvSpPr>
          <p:cNvPr id="31" name="Text 17"/>
          <p:cNvSpPr/>
          <p:nvPr/>
        </p:nvSpPr>
        <p:spPr>
          <a:xfrm>
            <a:off x="1809992" y="823913"/>
            <a:ext cx="5981218" cy="557213"/>
          </a:xfrm>
          <a:prstGeom prst="rect">
            <a:avLst/>
          </a:prstGeom>
          <a:noFill/>
          <a:ln/>
        </p:spPr>
        <p:txBody>
          <a:bodyPr wrap="square" rtlCol="0" anchor="ctr"/>
          <a:lstStyle/>
          <a:p>
            <a:pPr marL="0" indent="0" algn="ctr">
              <a:lnSpc>
                <a:spcPts val="1470"/>
              </a:lnSpc>
              <a:buNone/>
            </a:pPr>
            <a:r>
              <a:rPr lang="en-US" sz="1050" dirty="0">
                <a:solidFill>
                  <a:srgbClr val="0D3145">
                    <a:alpha val="99000"/>
                  </a:srgbClr>
                </a:solidFill>
                <a:latin typeface="Barlow" pitchFamily="34" charset="0"/>
                <a:ea typeface="Barlow" pitchFamily="34" charset="-122"/>
                <a:cs typeface="Barlow" pitchFamily="34" charset="-120"/>
              </a:rPr>
              <a:t>Comorbidity is common with problem gambling, increasing the addiction's impact within our communities. Approximately 90% of people diagnosed with a gambling problem have at least one other mental health diagnosis and approximately 30% have three or more diagnoses.</a:t>
            </a:r>
            <a:endParaRPr lang="en-US" sz="10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TotalTime>
  <Words>1173</Words>
  <Application>Microsoft Office PowerPoint</Application>
  <PresentationFormat>On-screen Show (16:9)</PresentationFormat>
  <Paragraphs>92</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Barlow</vt:lpstr>
      <vt:lpstr>Barlow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Cait Huble</cp:lastModifiedBy>
  <cp:revision>3</cp:revision>
  <dcterms:created xsi:type="dcterms:W3CDTF">2026-01-15T19:05:41Z</dcterms:created>
  <dcterms:modified xsi:type="dcterms:W3CDTF">2026-02-08T00:58:24Z</dcterms:modified>
</cp:coreProperties>
</file>