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Open Sans Extra Bold" charset="1" panose="020B0906030804020204"/>
      <p:regular r:id="rId20"/>
    </p:embeddedFont>
    <p:embeddedFont>
      <p:font typeface="Open Sans 1" charset="1" panose="00000000000000000000"/>
      <p:regular r:id="rId21"/>
    </p:embeddedFont>
    <p:embeddedFont>
      <p:font typeface="Open Sans 1 Bold" charset="1" panose="00000000000000000000"/>
      <p:regular r:id="rId22"/>
    </p:embeddedFont>
    <p:embeddedFont>
      <p:font typeface="Open Sans 2" charset="1" panose="020B0606030504020204"/>
      <p:regular r:id="rId23"/>
    </p:embeddedFont>
    <p:embeddedFont>
      <p:font typeface="Open Sans 2 Bold" charset="1" panose="020B0806030504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2.xml"/><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1.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font" Target="fonts/font20.fntdata"/><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font" Target="fonts/font24.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font" Target="fonts/font23.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font" Target="fonts/font22.fntdata"/><Relationship Id="rId4" Type="http://schemas.openxmlformats.org/officeDocument/2006/relationships/theme" Target="theme/theme1.xml"/><Relationship Id="rId9" Type="http://schemas.openxmlformats.org/officeDocument/2006/relationships/slide" Target="slides/slide4.xml"/><Relationship Id="rId27"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tel:1-800-GAMBLER" TargetMode="External" Type="http://schemas.openxmlformats.org/officeDocument/2006/relationships/hyperlink"/><Relationship Id="rId4" Target="sms:800GAM" TargetMode="External" Type="http://schemas.openxmlformats.org/officeDocument/2006/relationships/hyperlink"/><Relationship Id="rId5" Target="http://www.1800gamblerchat.org" TargetMode="External" Type="http://schemas.openxmlformats.org/officeDocument/2006/relationships/hyperlink"/><Relationship Id="rId6" Target="../media/image2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18.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3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7173415" y="5721981"/>
            <a:ext cx="14099416" cy="1409941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75BC"/>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282590" y="1916353"/>
            <a:ext cx="9664917" cy="2823151"/>
          </a:xfrm>
          <a:prstGeom prst="rect">
            <a:avLst/>
          </a:prstGeom>
        </p:spPr>
        <p:txBody>
          <a:bodyPr anchor="t" rtlCol="false" tIns="0" lIns="0" bIns="0" rIns="0">
            <a:spAutoFit/>
          </a:bodyPr>
          <a:lstStyle/>
          <a:p>
            <a:pPr algn="l">
              <a:lnSpc>
                <a:spcPts val="11113"/>
              </a:lnSpc>
            </a:pPr>
            <a:r>
              <a:rPr lang="en-US" sz="9835">
                <a:solidFill>
                  <a:srgbClr val="3A3636"/>
                </a:solidFill>
                <a:latin typeface="Open Sans Extra Bold"/>
                <a:ea typeface="Open Sans Extra Bold"/>
                <a:cs typeface="Open Sans Extra Bold"/>
                <a:sym typeface="Open Sans Extra Bold"/>
              </a:rPr>
              <a:t>Problem Gambling 101</a:t>
            </a:r>
          </a:p>
        </p:txBody>
      </p:sp>
      <p:grpSp>
        <p:nvGrpSpPr>
          <p:cNvPr name="Group 6" id="6"/>
          <p:cNvGrpSpPr/>
          <p:nvPr/>
        </p:nvGrpSpPr>
        <p:grpSpPr>
          <a:xfrm rot="0">
            <a:off x="16420234" y="-1717598"/>
            <a:ext cx="3735531" cy="373553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F75BC"/>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747857" y="-643475"/>
            <a:ext cx="1286950" cy="12869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75BC"/>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929195" y="8389571"/>
            <a:ext cx="3735531" cy="373553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F75BC"/>
              </a:solidFill>
              <a:prstDash val="solid"/>
              <a:miter/>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8757394" y="7522582"/>
            <a:ext cx="8779632" cy="1733977"/>
          </a:xfrm>
          <a:custGeom>
            <a:avLst/>
            <a:gdLst/>
            <a:ahLst/>
            <a:cxnLst/>
            <a:rect r="r" b="b" t="t" l="l"/>
            <a:pathLst>
              <a:path h="1733977" w="8779632">
                <a:moveTo>
                  <a:pt x="0" y="0"/>
                </a:moveTo>
                <a:lnTo>
                  <a:pt x="8779632" y="0"/>
                </a:lnTo>
                <a:lnTo>
                  <a:pt x="8779632" y="1733977"/>
                </a:lnTo>
                <a:lnTo>
                  <a:pt x="0" y="1733977"/>
                </a:lnTo>
                <a:lnTo>
                  <a:pt x="0" y="0"/>
                </a:lnTo>
                <a:close/>
              </a:path>
            </a:pathLst>
          </a:custGeom>
          <a:blipFill>
            <a:blip r:embed="rId2"/>
            <a:stretch>
              <a:fillRect l="0" t="0" r="0" b="0"/>
            </a:stretch>
          </a:blipFill>
        </p:spPr>
      </p:sp>
      <p:sp>
        <p:nvSpPr>
          <p:cNvPr name="TextBox 16" id="16"/>
          <p:cNvSpPr txBox="true"/>
          <p:nvPr/>
        </p:nvSpPr>
        <p:spPr>
          <a:xfrm rot="0">
            <a:off x="1282590" y="5185529"/>
            <a:ext cx="7366063" cy="1277264"/>
          </a:xfrm>
          <a:prstGeom prst="rect">
            <a:avLst/>
          </a:prstGeom>
        </p:spPr>
        <p:txBody>
          <a:bodyPr anchor="t" rtlCol="false" tIns="0" lIns="0" bIns="0" rIns="0">
            <a:spAutoFit/>
          </a:bodyPr>
          <a:lstStyle/>
          <a:p>
            <a:pPr algn="l">
              <a:lnSpc>
                <a:spcPts val="5397"/>
              </a:lnSpc>
            </a:pPr>
            <a:r>
              <a:rPr lang="en-US" sz="2753" spc="-55">
                <a:solidFill>
                  <a:srgbClr val="FF66C4"/>
                </a:solidFill>
                <a:latin typeface="Open Sans 1"/>
                <a:ea typeface="Open Sans 1"/>
                <a:cs typeface="Open Sans 1"/>
                <a:sym typeface="Open Sans 1"/>
              </a:rPr>
              <a:t>ENTER YOUR NAME HERE</a:t>
            </a:r>
          </a:p>
          <a:p>
            <a:pPr algn="l">
              <a:lnSpc>
                <a:spcPts val="5397"/>
              </a:lnSpc>
            </a:pPr>
            <a:r>
              <a:rPr lang="en-US" sz="2753" spc="-55">
                <a:solidFill>
                  <a:srgbClr val="FF66C4"/>
                </a:solidFill>
                <a:latin typeface="Open Sans 1"/>
                <a:ea typeface="Open Sans 1"/>
                <a:cs typeface="Open Sans 1"/>
                <a:sym typeface="Open Sans 1"/>
              </a:rPr>
              <a:t>ENTER YOUR ORGANIZATION NAME HERE</a:t>
            </a:r>
          </a:p>
        </p:txBody>
      </p:sp>
      <p:grpSp>
        <p:nvGrpSpPr>
          <p:cNvPr name="Group 17" id="17"/>
          <p:cNvGrpSpPr>
            <a:grpSpLocks noChangeAspect="true"/>
          </p:cNvGrpSpPr>
          <p:nvPr/>
        </p:nvGrpSpPr>
        <p:grpSpPr>
          <a:xfrm rot="0">
            <a:off x="10284967" y="3611466"/>
            <a:ext cx="7876312" cy="4517757"/>
            <a:chOff x="0" y="0"/>
            <a:chExt cx="7981950" cy="4578350"/>
          </a:xfrm>
        </p:grpSpPr>
        <p:sp>
          <p:nvSpPr>
            <p:cNvPr name="Freeform 18" id="18"/>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sp>
        <p:sp>
          <p:nvSpPr>
            <p:cNvPr name="Freeform 19" id="19"/>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20" id="20"/>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21" id="21"/>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22" id="22"/>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0" t="-840" r="0" b="-840"/>
              </a:stretch>
            </a:blipFill>
          </p:spPr>
        </p:sp>
      </p:grpSp>
      <p:grpSp>
        <p:nvGrpSpPr>
          <p:cNvPr name="Group 23" id="23"/>
          <p:cNvGrpSpPr/>
          <p:nvPr/>
        </p:nvGrpSpPr>
        <p:grpSpPr>
          <a:xfrm rot="0">
            <a:off x="-393262" y="9258300"/>
            <a:ext cx="19193875" cy="1451606"/>
            <a:chOff x="0" y="0"/>
            <a:chExt cx="5055177" cy="382316"/>
          </a:xfrm>
        </p:grpSpPr>
        <p:sp>
          <p:nvSpPr>
            <p:cNvPr name="Freeform 24" id="24"/>
            <p:cNvSpPr/>
            <p:nvPr/>
          </p:nvSpPr>
          <p:spPr>
            <a:xfrm flipH="false" flipV="false" rot="0">
              <a:off x="0" y="0"/>
              <a:ext cx="5055177" cy="382316"/>
            </a:xfrm>
            <a:custGeom>
              <a:avLst/>
              <a:gdLst/>
              <a:ahLst/>
              <a:cxnLst/>
              <a:rect r="r" b="b" t="t" l="l"/>
              <a:pathLst>
                <a:path h="382316" w="5055177">
                  <a:moveTo>
                    <a:pt x="0" y="0"/>
                  </a:moveTo>
                  <a:lnTo>
                    <a:pt x="5055177" y="0"/>
                  </a:lnTo>
                  <a:lnTo>
                    <a:pt x="5055177" y="382316"/>
                  </a:lnTo>
                  <a:lnTo>
                    <a:pt x="0" y="382316"/>
                  </a:lnTo>
                  <a:close/>
                </a:path>
              </a:pathLst>
            </a:custGeom>
            <a:solidFill>
              <a:srgbClr val="D3E2EF"/>
            </a:solidFill>
            <a:ln cap="sq">
              <a:noFill/>
              <a:prstDash val="solid"/>
              <a:miter/>
            </a:ln>
          </p:spPr>
        </p:sp>
        <p:sp>
          <p:nvSpPr>
            <p:cNvPr name="TextBox 25" id="25"/>
            <p:cNvSpPr txBox="true"/>
            <p:nvPr/>
          </p:nvSpPr>
          <p:spPr>
            <a:xfrm>
              <a:off x="0" y="-38100"/>
              <a:ext cx="5055177" cy="42041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6" id="26"/>
          <p:cNvSpPr txBox="true"/>
          <p:nvPr/>
        </p:nvSpPr>
        <p:spPr>
          <a:xfrm rot="0">
            <a:off x="576517" y="9499751"/>
            <a:ext cx="2154276" cy="488647"/>
          </a:xfrm>
          <a:prstGeom prst="rect">
            <a:avLst/>
          </a:prstGeom>
        </p:spPr>
        <p:txBody>
          <a:bodyPr anchor="t" rtlCol="false" tIns="0" lIns="0" bIns="0" rIns="0">
            <a:spAutoFit/>
          </a:bodyPr>
          <a:lstStyle/>
          <a:p>
            <a:pPr algn="l">
              <a:lnSpc>
                <a:spcPts val="4041"/>
              </a:lnSpc>
              <a:spcBef>
                <a:spcPct val="0"/>
              </a:spcBef>
            </a:pPr>
            <a:r>
              <a:rPr lang="en-US" b="true" sz="2886" spc="-57">
                <a:solidFill>
                  <a:srgbClr val="22597D"/>
                </a:solidFill>
                <a:latin typeface="Open Sans 1 Bold"/>
                <a:ea typeface="Open Sans 1 Bold"/>
                <a:cs typeface="Open Sans 1 Bold"/>
                <a:sym typeface="Open Sans 1 Bold"/>
              </a:rPr>
              <a:t>#PGAM2025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7351276" y="-2445901"/>
            <a:ext cx="15178802" cy="1517880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702835" y="-1797460"/>
            <a:ext cx="13881919" cy="1388191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597D"/>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8723416" y="3824065"/>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9" id="9"/>
          <p:cNvSpPr/>
          <p:nvPr/>
        </p:nvSpPr>
        <p:spPr>
          <a:xfrm flipH="false" flipV="false" rot="0">
            <a:off x="8977017" y="4077660"/>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0043824" y="3774971"/>
            <a:ext cx="7432970" cy="1153795"/>
          </a:xfrm>
          <a:prstGeom prst="rect">
            <a:avLst/>
          </a:prstGeom>
        </p:spPr>
        <p:txBody>
          <a:bodyPr anchor="t" rtlCol="false" tIns="0" lIns="0" bIns="0" rIns="0">
            <a:spAutoFit/>
          </a:bodyPr>
          <a:lstStyle/>
          <a:p>
            <a:pPr algn="l">
              <a:lnSpc>
                <a:spcPts val="3079"/>
              </a:lnSpc>
            </a:pPr>
            <a:r>
              <a:rPr lang="en-US" b="true" sz="2199" spc="-43">
                <a:solidFill>
                  <a:srgbClr val="3A3636"/>
                </a:solidFill>
                <a:latin typeface="Open Sans 1 Bold"/>
                <a:ea typeface="Open Sans 1 Bold"/>
                <a:cs typeface="Open Sans 1 Bold"/>
                <a:sym typeface="Open Sans 1 Bold"/>
              </a:rPr>
              <a:t>Expect to Lose: </a:t>
            </a:r>
            <a:r>
              <a:rPr lang="en-US" sz="2199" spc="-43">
                <a:solidFill>
                  <a:srgbClr val="3A3636"/>
                </a:solidFill>
                <a:latin typeface="Open Sans 1"/>
                <a:ea typeface="Open Sans 1"/>
                <a:cs typeface="Open Sans 1"/>
                <a:sym typeface="Open Sans 1"/>
              </a:rPr>
              <a:t>Hope to win but expect to lose. Remember that you’re playing to have a good time, never chase your losses.</a:t>
            </a:r>
          </a:p>
        </p:txBody>
      </p:sp>
      <p:sp>
        <p:nvSpPr>
          <p:cNvPr name="TextBox 11" id="11"/>
          <p:cNvSpPr txBox="true"/>
          <p:nvPr/>
        </p:nvSpPr>
        <p:spPr>
          <a:xfrm rot="0">
            <a:off x="501722" y="3523329"/>
            <a:ext cx="6033363" cy="1337013"/>
          </a:xfrm>
          <a:prstGeom prst="rect">
            <a:avLst/>
          </a:prstGeom>
        </p:spPr>
        <p:txBody>
          <a:bodyPr anchor="t" rtlCol="false" tIns="0" lIns="0" bIns="0" rIns="0">
            <a:spAutoFit/>
          </a:bodyPr>
          <a:lstStyle/>
          <a:p>
            <a:pPr algn="l" marL="0" indent="0" lvl="0">
              <a:lnSpc>
                <a:spcPts val="5289"/>
              </a:lnSpc>
            </a:pPr>
            <a:r>
              <a:rPr lang="en-US" sz="4680">
                <a:solidFill>
                  <a:srgbClr val="FDFDFD"/>
                </a:solidFill>
                <a:latin typeface="Open Sans Extra Bold"/>
                <a:ea typeface="Open Sans Extra Bold"/>
                <a:cs typeface="Open Sans Extra Bold"/>
                <a:sym typeface="Open Sans Extra Bold"/>
              </a:rPr>
              <a:t>Tips to Help Keep Gambling Fun</a:t>
            </a:r>
          </a:p>
        </p:txBody>
      </p:sp>
      <p:sp>
        <p:nvSpPr>
          <p:cNvPr name="TextBox 12" id="12"/>
          <p:cNvSpPr txBox="true"/>
          <p:nvPr/>
        </p:nvSpPr>
        <p:spPr>
          <a:xfrm rot="0">
            <a:off x="501722" y="5202044"/>
            <a:ext cx="5885945" cy="3115168"/>
          </a:xfrm>
          <a:prstGeom prst="rect">
            <a:avLst/>
          </a:prstGeom>
        </p:spPr>
        <p:txBody>
          <a:bodyPr anchor="t" rtlCol="false" tIns="0" lIns="0" bIns="0" rIns="0">
            <a:spAutoFit/>
          </a:bodyPr>
          <a:lstStyle/>
          <a:p>
            <a:pPr algn="l">
              <a:lnSpc>
                <a:spcPts val="3122"/>
              </a:lnSpc>
            </a:pPr>
            <a:r>
              <a:rPr lang="en-US" sz="2230" spc="-44">
                <a:solidFill>
                  <a:srgbClr val="FDFDFD"/>
                </a:solidFill>
                <a:latin typeface="Open Sans 1"/>
                <a:ea typeface="Open Sans 1"/>
                <a:cs typeface="Open Sans 1"/>
                <a:sym typeface="Open Sans 1"/>
              </a:rPr>
              <a:t>For the majority of adults, gambling can be a fun and entertaining experience, but there are risks involved. It is critical to know the risks and have a plan before you begin gambling.</a:t>
            </a:r>
          </a:p>
          <a:p>
            <a:pPr algn="l">
              <a:lnSpc>
                <a:spcPts val="3122"/>
              </a:lnSpc>
            </a:pPr>
          </a:p>
          <a:p>
            <a:pPr algn="l">
              <a:lnSpc>
                <a:spcPts val="3122"/>
              </a:lnSpc>
            </a:pPr>
            <a:r>
              <a:rPr lang="en-US" sz="2230" spc="-44" b="true">
                <a:solidFill>
                  <a:srgbClr val="FDFDFD"/>
                </a:solidFill>
                <a:latin typeface="Open Sans 1 Bold"/>
                <a:ea typeface="Open Sans 1 Bold"/>
                <a:cs typeface="Open Sans 1 Bold"/>
                <a:sym typeface="Open Sans 1 Bold"/>
              </a:rPr>
              <a:t>If you bet, know your limits</a:t>
            </a:r>
          </a:p>
          <a:p>
            <a:pPr algn="l">
              <a:lnSpc>
                <a:spcPts val="3122"/>
              </a:lnSpc>
            </a:pPr>
          </a:p>
          <a:p>
            <a:pPr algn="l">
              <a:lnSpc>
                <a:spcPts val="3122"/>
              </a:lnSpc>
            </a:pPr>
          </a:p>
        </p:txBody>
      </p:sp>
      <p:sp>
        <p:nvSpPr>
          <p:cNvPr name="TextBox 13" id="13"/>
          <p:cNvSpPr txBox="true"/>
          <p:nvPr/>
        </p:nvSpPr>
        <p:spPr>
          <a:xfrm rot="0">
            <a:off x="10043824" y="5584723"/>
            <a:ext cx="6018798" cy="763270"/>
          </a:xfrm>
          <a:prstGeom prst="rect">
            <a:avLst/>
          </a:prstGeom>
        </p:spPr>
        <p:txBody>
          <a:bodyPr anchor="t" rtlCol="false" tIns="0" lIns="0" bIns="0" rIns="0">
            <a:spAutoFit/>
          </a:bodyPr>
          <a:lstStyle/>
          <a:p>
            <a:pPr algn="l">
              <a:lnSpc>
                <a:spcPts val="3079"/>
              </a:lnSpc>
            </a:pPr>
            <a:r>
              <a:rPr lang="en-US" b="true" sz="2199" spc="-43">
                <a:solidFill>
                  <a:srgbClr val="3A3636"/>
                </a:solidFill>
                <a:latin typeface="Open Sans 1 Bold"/>
                <a:ea typeface="Open Sans 1 Bold"/>
                <a:cs typeface="Open Sans 1 Bold"/>
                <a:sym typeface="Open Sans 1 Bold"/>
              </a:rPr>
              <a:t>Money: </a:t>
            </a:r>
            <a:r>
              <a:rPr lang="en-US" sz="2199" spc="-43">
                <a:solidFill>
                  <a:srgbClr val="3A3636"/>
                </a:solidFill>
                <a:latin typeface="Open Sans 1"/>
                <a:ea typeface="Open Sans 1"/>
                <a:cs typeface="Open Sans 1"/>
                <a:sym typeface="Open Sans 1"/>
              </a:rPr>
              <a:t>Never borrow money to gamble. Don’t gamble money you can’t afford to lose.</a:t>
            </a:r>
          </a:p>
        </p:txBody>
      </p:sp>
      <p:sp>
        <p:nvSpPr>
          <p:cNvPr name="Freeform 14" id="14"/>
          <p:cNvSpPr/>
          <p:nvPr/>
        </p:nvSpPr>
        <p:spPr>
          <a:xfrm flipH="false" flipV="false" rot="0">
            <a:off x="8754422" y="5369227"/>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5" id="15"/>
          <p:cNvSpPr/>
          <p:nvPr/>
        </p:nvSpPr>
        <p:spPr>
          <a:xfrm flipH="false" flipV="false" rot="0">
            <a:off x="9008023" y="5622823"/>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043824" y="7060558"/>
            <a:ext cx="7215476" cy="763270"/>
          </a:xfrm>
          <a:prstGeom prst="rect">
            <a:avLst/>
          </a:prstGeom>
        </p:spPr>
        <p:txBody>
          <a:bodyPr anchor="t" rtlCol="false" tIns="0" lIns="0" bIns="0" rIns="0">
            <a:spAutoFit/>
          </a:bodyPr>
          <a:lstStyle/>
          <a:p>
            <a:pPr algn="l">
              <a:lnSpc>
                <a:spcPts val="3079"/>
              </a:lnSpc>
            </a:pPr>
            <a:r>
              <a:rPr lang="en-US" b="true" sz="2199" spc="-43">
                <a:solidFill>
                  <a:srgbClr val="3A3636"/>
                </a:solidFill>
                <a:latin typeface="Open Sans 1 Bold"/>
                <a:ea typeface="Open Sans 1 Bold"/>
                <a:cs typeface="Open Sans 1 Bold"/>
                <a:sym typeface="Open Sans 1 Bold"/>
              </a:rPr>
              <a:t>Team Up: </a:t>
            </a:r>
            <a:r>
              <a:rPr lang="en-US" sz="2199" spc="-43">
                <a:solidFill>
                  <a:srgbClr val="3A3636"/>
                </a:solidFill>
                <a:latin typeface="Open Sans 1"/>
                <a:ea typeface="Open Sans 1"/>
                <a:cs typeface="Open Sans 1"/>
                <a:sym typeface="Open Sans 1"/>
              </a:rPr>
              <a:t>Consider teaming up with a friend to help each other stick to your personal betting plan.</a:t>
            </a:r>
          </a:p>
        </p:txBody>
      </p:sp>
      <p:sp>
        <p:nvSpPr>
          <p:cNvPr name="Freeform 17" id="17"/>
          <p:cNvSpPr/>
          <p:nvPr/>
        </p:nvSpPr>
        <p:spPr>
          <a:xfrm flipH="false" flipV="false" rot="0">
            <a:off x="8754422" y="6914390"/>
            <a:ext cx="1093708" cy="1093708"/>
          </a:xfrm>
          <a:custGeom>
            <a:avLst/>
            <a:gdLst/>
            <a:ahLst/>
            <a:cxnLst/>
            <a:rect r="r" b="b" t="t" l="l"/>
            <a:pathLst>
              <a:path h="1093708" w="1093708">
                <a:moveTo>
                  <a:pt x="0" y="0"/>
                </a:moveTo>
                <a:lnTo>
                  <a:pt x="1093708" y="0"/>
                </a:lnTo>
                <a:lnTo>
                  <a:pt x="1093708" y="1093707"/>
                </a:lnTo>
                <a:lnTo>
                  <a:pt x="0" y="1093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8" id="18"/>
          <p:cNvSpPr/>
          <p:nvPr/>
        </p:nvSpPr>
        <p:spPr>
          <a:xfrm flipH="false" flipV="false" rot="0">
            <a:off x="9008023" y="7167985"/>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0043824" y="8605721"/>
            <a:ext cx="6810395" cy="763270"/>
          </a:xfrm>
          <a:prstGeom prst="rect">
            <a:avLst/>
          </a:prstGeom>
        </p:spPr>
        <p:txBody>
          <a:bodyPr anchor="t" rtlCol="false" tIns="0" lIns="0" bIns="0" rIns="0">
            <a:spAutoFit/>
          </a:bodyPr>
          <a:lstStyle/>
          <a:p>
            <a:pPr algn="l">
              <a:lnSpc>
                <a:spcPts val="3079"/>
              </a:lnSpc>
            </a:pPr>
            <a:r>
              <a:rPr lang="en-US" b="true" sz="2199" spc="-43">
                <a:solidFill>
                  <a:srgbClr val="3A3636"/>
                </a:solidFill>
                <a:latin typeface="Open Sans 1 Bold"/>
                <a:ea typeface="Open Sans 1 Bold"/>
                <a:cs typeface="Open Sans 1 Bold"/>
                <a:sym typeface="Open Sans 1 Bold"/>
              </a:rPr>
              <a:t>Entertainment: </a:t>
            </a:r>
            <a:r>
              <a:rPr lang="en-US" sz="2199" spc="-43">
                <a:solidFill>
                  <a:srgbClr val="3A3636"/>
                </a:solidFill>
                <a:latin typeface="Open Sans 1"/>
                <a:ea typeface="Open Sans 1"/>
                <a:cs typeface="Open Sans 1"/>
                <a:sym typeface="Open Sans 1"/>
              </a:rPr>
              <a:t>Treat gambling as a form of entertainment and not a way to make money.</a:t>
            </a:r>
          </a:p>
        </p:txBody>
      </p:sp>
      <p:sp>
        <p:nvSpPr>
          <p:cNvPr name="Freeform 20" id="20"/>
          <p:cNvSpPr/>
          <p:nvPr/>
        </p:nvSpPr>
        <p:spPr>
          <a:xfrm flipH="false" flipV="false" rot="0">
            <a:off x="8754422" y="8459552"/>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1" id="21"/>
          <p:cNvSpPr/>
          <p:nvPr/>
        </p:nvSpPr>
        <p:spPr>
          <a:xfrm flipH="false" flipV="false" rot="0">
            <a:off x="9008023" y="8713147"/>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8723416" y="2278903"/>
            <a:ext cx="1093708" cy="1093708"/>
          </a:xfrm>
          <a:custGeom>
            <a:avLst/>
            <a:gdLst/>
            <a:ahLst/>
            <a:cxnLst/>
            <a:rect r="r" b="b" t="t" l="l"/>
            <a:pathLst>
              <a:path h="1093708" w="1093708">
                <a:moveTo>
                  <a:pt x="0" y="0"/>
                </a:moveTo>
                <a:lnTo>
                  <a:pt x="1093708" y="0"/>
                </a:lnTo>
                <a:lnTo>
                  <a:pt x="1093708" y="1093707"/>
                </a:lnTo>
                <a:lnTo>
                  <a:pt x="0" y="1093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3" id="23"/>
          <p:cNvSpPr/>
          <p:nvPr/>
        </p:nvSpPr>
        <p:spPr>
          <a:xfrm flipH="false" flipV="false" rot="0">
            <a:off x="8977017" y="2532498"/>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10043824" y="2425072"/>
            <a:ext cx="7432970" cy="763270"/>
          </a:xfrm>
          <a:prstGeom prst="rect">
            <a:avLst/>
          </a:prstGeom>
        </p:spPr>
        <p:txBody>
          <a:bodyPr anchor="t" rtlCol="false" tIns="0" lIns="0" bIns="0" rIns="0">
            <a:spAutoFit/>
          </a:bodyPr>
          <a:lstStyle/>
          <a:p>
            <a:pPr algn="l">
              <a:lnSpc>
                <a:spcPts val="3079"/>
              </a:lnSpc>
            </a:pPr>
            <a:r>
              <a:rPr lang="en-US" b="true" sz="2199" spc="-43">
                <a:solidFill>
                  <a:srgbClr val="3A3636"/>
                </a:solidFill>
                <a:latin typeface="Open Sans 1 Bold"/>
                <a:ea typeface="Open Sans 1 Bold"/>
                <a:cs typeface="Open Sans 1 Bold"/>
                <a:sym typeface="Open Sans 1 Bold"/>
              </a:rPr>
              <a:t>Make a Plan: </a:t>
            </a:r>
            <a:r>
              <a:rPr lang="en-US" sz="2199" spc="-43">
                <a:solidFill>
                  <a:srgbClr val="3A3636"/>
                </a:solidFill>
                <a:latin typeface="Open Sans 1"/>
                <a:ea typeface="Open Sans 1"/>
                <a:cs typeface="Open Sans 1"/>
                <a:sym typeface="Open Sans 1"/>
              </a:rPr>
              <a:t>Know how much you’re willing to lose and how long you want to play – set limits of time and money.</a:t>
            </a:r>
          </a:p>
        </p:txBody>
      </p:sp>
      <p:sp>
        <p:nvSpPr>
          <p:cNvPr name="Freeform 25" id="25"/>
          <p:cNvSpPr/>
          <p:nvPr/>
        </p:nvSpPr>
        <p:spPr>
          <a:xfrm flipH="false" flipV="false" rot="0">
            <a:off x="8723416" y="733740"/>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6" id="26"/>
          <p:cNvSpPr/>
          <p:nvPr/>
        </p:nvSpPr>
        <p:spPr>
          <a:xfrm flipH="false" flipV="false" rot="0">
            <a:off x="8977017" y="987336"/>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7" id="27"/>
          <p:cNvSpPr txBox="true"/>
          <p:nvPr/>
        </p:nvSpPr>
        <p:spPr>
          <a:xfrm rot="0">
            <a:off x="9998970" y="879909"/>
            <a:ext cx="7432970" cy="763270"/>
          </a:xfrm>
          <a:prstGeom prst="rect">
            <a:avLst/>
          </a:prstGeom>
        </p:spPr>
        <p:txBody>
          <a:bodyPr anchor="t" rtlCol="false" tIns="0" lIns="0" bIns="0" rIns="0">
            <a:spAutoFit/>
          </a:bodyPr>
          <a:lstStyle/>
          <a:p>
            <a:pPr algn="l">
              <a:lnSpc>
                <a:spcPts val="3079"/>
              </a:lnSpc>
            </a:pPr>
            <a:r>
              <a:rPr lang="en-US" b="true" sz="2199" spc="-43">
                <a:solidFill>
                  <a:srgbClr val="3A3636"/>
                </a:solidFill>
                <a:latin typeface="Open Sans 1 Bold"/>
                <a:ea typeface="Open Sans 1 Bold"/>
                <a:cs typeface="Open Sans 1 Bold"/>
                <a:sym typeface="Open Sans 1 Bold"/>
              </a:rPr>
              <a:t>Know the Game: </a:t>
            </a:r>
            <a:r>
              <a:rPr lang="en-US" sz="2199" spc="-43">
                <a:solidFill>
                  <a:srgbClr val="3A3636"/>
                </a:solidFill>
                <a:latin typeface="Open Sans 1"/>
                <a:ea typeface="Open Sans 1"/>
                <a:cs typeface="Open Sans 1"/>
                <a:sym typeface="Open Sans 1"/>
              </a:rPr>
              <a:t>Make sure you understand the odds and house edge. Over the long run the house always wins.</a:t>
            </a:r>
          </a:p>
        </p:txBody>
      </p:sp>
      <p:sp>
        <p:nvSpPr>
          <p:cNvPr name="AutoShape 28" id="28"/>
          <p:cNvSpPr/>
          <p:nvPr/>
        </p:nvSpPr>
        <p:spPr>
          <a:xfrm>
            <a:off x="774081" y="2569504"/>
            <a:ext cx="1455818"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F75BC"/>
        </a:solidFill>
      </p:bgPr>
    </p:bg>
    <p:spTree>
      <p:nvGrpSpPr>
        <p:cNvPr id="1" name=""/>
        <p:cNvGrpSpPr/>
        <p:nvPr/>
      </p:nvGrpSpPr>
      <p:grpSpPr>
        <a:xfrm>
          <a:off x="0" y="0"/>
          <a:ext cx="0" cy="0"/>
          <a:chOff x="0" y="0"/>
          <a:chExt cx="0" cy="0"/>
        </a:xfrm>
      </p:grpSpPr>
      <p:grpSp>
        <p:nvGrpSpPr>
          <p:cNvPr name="Group 2" id="2"/>
          <p:cNvGrpSpPr/>
          <p:nvPr/>
        </p:nvGrpSpPr>
        <p:grpSpPr>
          <a:xfrm rot="0">
            <a:off x="-2123887" y="-2346523"/>
            <a:ext cx="4693046" cy="469304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5573718" y="7940477"/>
            <a:ext cx="4693046" cy="469304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9551128" y="3260199"/>
            <a:ext cx="8135742" cy="5541434"/>
            <a:chOff x="0" y="0"/>
            <a:chExt cx="10847656" cy="7388579"/>
          </a:xfrm>
        </p:grpSpPr>
        <p:sp>
          <p:nvSpPr>
            <p:cNvPr name="Freeform 9" id="9"/>
            <p:cNvSpPr/>
            <p:nvPr/>
          </p:nvSpPr>
          <p:spPr>
            <a:xfrm flipH="false" flipV="false" rot="0">
              <a:off x="0" y="5850239"/>
              <a:ext cx="10847656" cy="1538340"/>
            </a:xfrm>
            <a:custGeom>
              <a:avLst/>
              <a:gdLst/>
              <a:ahLst/>
              <a:cxnLst/>
              <a:rect r="r" b="b" t="t" l="l"/>
              <a:pathLst>
                <a:path h="1538340" w="10847656">
                  <a:moveTo>
                    <a:pt x="0" y="0"/>
                  </a:moveTo>
                  <a:lnTo>
                    <a:pt x="10847656" y="0"/>
                  </a:lnTo>
                  <a:lnTo>
                    <a:pt x="10847656" y="1538340"/>
                  </a:lnTo>
                  <a:lnTo>
                    <a:pt x="0" y="1538340"/>
                  </a:lnTo>
                  <a:lnTo>
                    <a:pt x="0" y="0"/>
                  </a:lnTo>
                  <a:close/>
                </a:path>
              </a:pathLst>
            </a:custGeom>
            <a:blipFill>
              <a:blip r:embed="rId2"/>
              <a:stretch>
                <a:fillRect l="0" t="-19633" r="0" b="-19633"/>
              </a:stretch>
            </a:blipFill>
          </p:spPr>
        </p:sp>
        <p:grpSp>
          <p:nvGrpSpPr>
            <p:cNvPr name="Group 10" id="10"/>
            <p:cNvGrpSpPr/>
            <p:nvPr/>
          </p:nvGrpSpPr>
          <p:grpSpPr>
            <a:xfrm rot="0">
              <a:off x="0" y="0"/>
              <a:ext cx="10847656" cy="6862210"/>
              <a:chOff x="0" y="0"/>
              <a:chExt cx="2164667" cy="1369365"/>
            </a:xfrm>
          </p:grpSpPr>
          <p:sp>
            <p:nvSpPr>
              <p:cNvPr name="Freeform 11" id="11"/>
              <p:cNvSpPr/>
              <p:nvPr/>
            </p:nvSpPr>
            <p:spPr>
              <a:xfrm flipH="false" flipV="false" rot="0">
                <a:off x="0" y="0"/>
                <a:ext cx="2164667" cy="1369365"/>
              </a:xfrm>
              <a:custGeom>
                <a:avLst/>
                <a:gdLst/>
                <a:ahLst/>
                <a:cxnLst/>
                <a:rect r="r" b="b" t="t" l="l"/>
                <a:pathLst>
                  <a:path h="1369365" w="2164667">
                    <a:moveTo>
                      <a:pt x="41870" y="0"/>
                    </a:moveTo>
                    <a:lnTo>
                      <a:pt x="2122797" y="0"/>
                    </a:lnTo>
                    <a:cubicBezTo>
                      <a:pt x="2133902" y="0"/>
                      <a:pt x="2144552" y="4411"/>
                      <a:pt x="2152404" y="12263"/>
                    </a:cubicBezTo>
                    <a:cubicBezTo>
                      <a:pt x="2160256" y="20116"/>
                      <a:pt x="2164667" y="30765"/>
                      <a:pt x="2164667" y="41870"/>
                    </a:cubicBezTo>
                    <a:lnTo>
                      <a:pt x="2164667" y="1327495"/>
                    </a:lnTo>
                    <a:cubicBezTo>
                      <a:pt x="2164667" y="1338600"/>
                      <a:pt x="2160256" y="1349250"/>
                      <a:pt x="2152404" y="1357102"/>
                    </a:cubicBezTo>
                    <a:cubicBezTo>
                      <a:pt x="2144552" y="1364954"/>
                      <a:pt x="2133902" y="1369365"/>
                      <a:pt x="2122797" y="1369365"/>
                    </a:cubicBezTo>
                    <a:lnTo>
                      <a:pt x="41870" y="1369365"/>
                    </a:lnTo>
                    <a:cubicBezTo>
                      <a:pt x="30765" y="1369365"/>
                      <a:pt x="20116" y="1364954"/>
                      <a:pt x="12263" y="1357102"/>
                    </a:cubicBezTo>
                    <a:cubicBezTo>
                      <a:pt x="4411" y="1349250"/>
                      <a:pt x="0" y="1338600"/>
                      <a:pt x="0" y="1327495"/>
                    </a:cubicBezTo>
                    <a:lnTo>
                      <a:pt x="0" y="41870"/>
                    </a:lnTo>
                    <a:cubicBezTo>
                      <a:pt x="0" y="30765"/>
                      <a:pt x="4411" y="20116"/>
                      <a:pt x="12263" y="12263"/>
                    </a:cubicBezTo>
                    <a:cubicBezTo>
                      <a:pt x="20116" y="4411"/>
                      <a:pt x="30765" y="0"/>
                      <a:pt x="41870" y="0"/>
                    </a:cubicBezTo>
                    <a:close/>
                  </a:path>
                </a:pathLst>
              </a:custGeom>
              <a:solidFill>
                <a:srgbClr val="FDFDFD"/>
              </a:solidFill>
            </p:spPr>
          </p:sp>
          <p:sp>
            <p:nvSpPr>
              <p:cNvPr name="TextBox 12" id="12"/>
              <p:cNvSpPr txBox="true"/>
              <p:nvPr/>
            </p:nvSpPr>
            <p:spPr>
              <a:xfrm>
                <a:off x="0" y="-38100"/>
                <a:ext cx="2164667" cy="1407465"/>
              </a:xfrm>
              <a:prstGeom prst="rect">
                <a:avLst/>
              </a:prstGeom>
            </p:spPr>
            <p:txBody>
              <a:bodyPr anchor="ctr" rtlCol="false" tIns="50800" lIns="50800" bIns="50800" rIns="50800"/>
              <a:lstStyle/>
              <a:p>
                <a:pPr algn="ctr">
                  <a:lnSpc>
                    <a:spcPts val="2659"/>
                  </a:lnSpc>
                </a:pPr>
              </a:p>
              <a:p>
                <a:pPr algn="ctr">
                  <a:lnSpc>
                    <a:spcPts val="2659"/>
                  </a:lnSpc>
                </a:pPr>
              </a:p>
            </p:txBody>
          </p:sp>
        </p:grpSp>
        <p:grpSp>
          <p:nvGrpSpPr>
            <p:cNvPr name="Group 13" id="13"/>
            <p:cNvGrpSpPr/>
            <p:nvPr/>
          </p:nvGrpSpPr>
          <p:grpSpPr>
            <a:xfrm rot="0">
              <a:off x="251712" y="196855"/>
              <a:ext cx="10344232" cy="4177965"/>
              <a:chOff x="0" y="0"/>
              <a:chExt cx="15721977" cy="6350000"/>
            </a:xfrm>
          </p:grpSpPr>
          <p:sp>
            <p:nvSpPr>
              <p:cNvPr name="Freeform 14" id="14"/>
              <p:cNvSpPr/>
              <p:nvPr/>
            </p:nvSpPr>
            <p:spPr>
              <a:xfrm flipH="false" flipV="false" rot="0">
                <a:off x="0" y="0"/>
                <a:ext cx="15720208" cy="6350000"/>
              </a:xfrm>
              <a:custGeom>
                <a:avLst/>
                <a:gdLst/>
                <a:ahLst/>
                <a:cxnLst/>
                <a:rect r="r" b="b" t="t" l="l"/>
                <a:pathLst>
                  <a:path h="6350000" w="15720208">
                    <a:moveTo>
                      <a:pt x="0" y="5824220"/>
                    </a:moveTo>
                    <a:lnTo>
                      <a:pt x="0" y="525780"/>
                    </a:lnTo>
                    <a:cubicBezTo>
                      <a:pt x="0" y="234950"/>
                      <a:pt x="327210" y="0"/>
                      <a:pt x="732242" y="0"/>
                    </a:cubicBezTo>
                    <a:lnTo>
                      <a:pt x="14987967" y="0"/>
                    </a:lnTo>
                    <a:cubicBezTo>
                      <a:pt x="15392998" y="0"/>
                      <a:pt x="15720208" y="234950"/>
                      <a:pt x="15720208" y="525780"/>
                    </a:cubicBezTo>
                    <a:lnTo>
                      <a:pt x="15720208" y="5822950"/>
                    </a:lnTo>
                    <a:cubicBezTo>
                      <a:pt x="15720208" y="6113780"/>
                      <a:pt x="15392998" y="6348730"/>
                      <a:pt x="14987967" y="6348730"/>
                    </a:cubicBezTo>
                    <a:lnTo>
                      <a:pt x="732242" y="6348730"/>
                    </a:lnTo>
                    <a:cubicBezTo>
                      <a:pt x="328978" y="6350000"/>
                      <a:pt x="0" y="6115050"/>
                      <a:pt x="0" y="5824220"/>
                    </a:cubicBezTo>
                    <a:close/>
                  </a:path>
                </a:pathLst>
              </a:custGeom>
              <a:solidFill>
                <a:srgbClr val="FFFFFF"/>
              </a:solidFill>
              <a:ln w="12700" cap="sq">
                <a:solidFill>
                  <a:srgbClr val="000000"/>
                </a:solidFill>
                <a:prstDash val="solid"/>
                <a:miter/>
              </a:ln>
            </p:spPr>
          </p:sp>
        </p:grpSp>
        <p:sp>
          <p:nvSpPr>
            <p:cNvPr name="TextBox 15" id="15"/>
            <p:cNvSpPr txBox="true"/>
            <p:nvPr/>
          </p:nvSpPr>
          <p:spPr>
            <a:xfrm rot="0">
              <a:off x="514404" y="5138628"/>
              <a:ext cx="9837646" cy="1399086"/>
            </a:xfrm>
            <a:prstGeom prst="rect">
              <a:avLst/>
            </a:prstGeom>
          </p:spPr>
          <p:txBody>
            <a:bodyPr anchor="t" rtlCol="false" tIns="0" lIns="0" bIns="0" rIns="0">
              <a:spAutoFit/>
            </a:bodyPr>
            <a:lstStyle/>
            <a:p>
              <a:pPr algn="ctr" marL="0" indent="0" lvl="0">
                <a:lnSpc>
                  <a:spcPts val="2145"/>
                </a:lnSpc>
                <a:spcBef>
                  <a:spcPct val="0"/>
                </a:spcBef>
              </a:pPr>
              <a:r>
                <a:rPr lang="en-US" sz="1532" spc="-30">
                  <a:solidFill>
                    <a:srgbClr val="3A3636"/>
                  </a:solidFill>
                  <a:latin typeface="Open Sans 1"/>
                  <a:ea typeface="Open Sans 1"/>
                  <a:cs typeface="Open Sans 1"/>
                  <a:sym typeface="Open Sans 1"/>
                </a:rPr>
                <a:t>If you or someone you know may have a gambling problem, contact the National Problem Gambling Helpline, which offers hope and help without stigma or shame. Call </a:t>
              </a:r>
              <a:r>
                <a:rPr lang="en-US" sz="1532" spc="-30" u="sng">
                  <a:solidFill>
                    <a:srgbClr val="3A3636"/>
                  </a:solidFill>
                  <a:latin typeface="Open Sans 1"/>
                  <a:ea typeface="Open Sans 1"/>
                  <a:cs typeface="Open Sans 1"/>
                  <a:sym typeface="Open Sans 1"/>
                  <a:hlinkClick r:id="rId3" tooltip="tel:1-800-GAMBLER"/>
                </a:rPr>
                <a:t>1-800-GAMBLER</a:t>
              </a:r>
              <a:r>
                <a:rPr lang="en-US" sz="1532" spc="-30">
                  <a:solidFill>
                    <a:srgbClr val="3A3636"/>
                  </a:solidFill>
                  <a:latin typeface="Open Sans 1"/>
                  <a:ea typeface="Open Sans 1"/>
                  <a:cs typeface="Open Sans 1"/>
                  <a:sym typeface="Open Sans 1"/>
                </a:rPr>
                <a:t>, text </a:t>
              </a:r>
              <a:r>
                <a:rPr lang="en-US" sz="1532" spc="-30" u="sng">
                  <a:solidFill>
                    <a:srgbClr val="3A3636"/>
                  </a:solidFill>
                  <a:latin typeface="Open Sans 1"/>
                  <a:ea typeface="Open Sans 1"/>
                  <a:cs typeface="Open Sans 1"/>
                  <a:sym typeface="Open Sans 1"/>
                  <a:hlinkClick r:id="rId4" tooltip="sms:800GAM"/>
                </a:rPr>
                <a:t>800GAM</a:t>
              </a:r>
              <a:r>
                <a:rPr lang="en-US" sz="1532" spc="-30">
                  <a:solidFill>
                    <a:srgbClr val="3A3636"/>
                  </a:solidFill>
                  <a:latin typeface="Open Sans 1"/>
                  <a:ea typeface="Open Sans 1"/>
                  <a:cs typeface="Open Sans 1"/>
                  <a:sym typeface="Open Sans 1"/>
                </a:rPr>
                <a:t>, or visit </a:t>
              </a:r>
              <a:r>
                <a:rPr lang="en-US" sz="1532" spc="-30" u="sng">
                  <a:solidFill>
                    <a:srgbClr val="3A3636"/>
                  </a:solidFill>
                  <a:latin typeface="Open Sans 1"/>
                  <a:ea typeface="Open Sans 1"/>
                  <a:cs typeface="Open Sans 1"/>
                  <a:sym typeface="Open Sans 1"/>
                  <a:hlinkClick r:id="rId5" tooltip="http://www.1800gamblerchat.org"/>
                </a:rPr>
                <a:t>www.1800gamblerchat.org</a:t>
              </a:r>
              <a:r>
                <a:rPr lang="en-US" sz="1532" spc="-30">
                  <a:solidFill>
                    <a:srgbClr val="3A3636"/>
                  </a:solidFill>
                  <a:latin typeface="Open Sans 1"/>
                  <a:ea typeface="Open Sans 1"/>
                  <a:cs typeface="Open Sans 1"/>
                  <a:sym typeface="Open Sans 1"/>
                </a:rPr>
                <a:t>. Help is available 24/7 – it is free and confidential.</a:t>
              </a:r>
            </a:p>
          </p:txBody>
        </p:sp>
        <p:sp>
          <p:nvSpPr>
            <p:cNvPr name="TextBox 16" id="16"/>
            <p:cNvSpPr txBox="true"/>
            <p:nvPr/>
          </p:nvSpPr>
          <p:spPr>
            <a:xfrm rot="0">
              <a:off x="486949" y="4504925"/>
              <a:ext cx="10108995" cy="472060"/>
            </a:xfrm>
            <a:prstGeom prst="rect">
              <a:avLst/>
            </a:prstGeom>
          </p:spPr>
          <p:txBody>
            <a:bodyPr anchor="t" rtlCol="false" tIns="0" lIns="0" bIns="0" rIns="0">
              <a:spAutoFit/>
            </a:bodyPr>
            <a:lstStyle/>
            <a:p>
              <a:pPr algn="ctr" marL="0" indent="0" lvl="0">
                <a:lnSpc>
                  <a:spcPts val="3060"/>
                </a:lnSpc>
                <a:spcBef>
                  <a:spcPct val="0"/>
                </a:spcBef>
              </a:pPr>
              <a:r>
                <a:rPr lang="en-US" sz="2186">
                  <a:solidFill>
                    <a:srgbClr val="051D40"/>
                  </a:solidFill>
                  <a:latin typeface="Open Sans Extra Bold"/>
                  <a:ea typeface="Open Sans Extra Bold"/>
                  <a:cs typeface="Open Sans Extra Bold"/>
                  <a:sym typeface="Open Sans Extra Bold"/>
                </a:rPr>
                <a:t>National Problem Gambling Helpline</a:t>
              </a:r>
            </a:p>
          </p:txBody>
        </p:sp>
      </p:grpSp>
      <p:grpSp>
        <p:nvGrpSpPr>
          <p:cNvPr name="Group 17" id="17"/>
          <p:cNvGrpSpPr/>
          <p:nvPr/>
        </p:nvGrpSpPr>
        <p:grpSpPr>
          <a:xfrm rot="0">
            <a:off x="604649" y="3260199"/>
            <a:ext cx="8135742" cy="5541434"/>
            <a:chOff x="0" y="0"/>
            <a:chExt cx="10847656" cy="7388579"/>
          </a:xfrm>
        </p:grpSpPr>
        <p:sp>
          <p:nvSpPr>
            <p:cNvPr name="Freeform 18" id="18"/>
            <p:cNvSpPr/>
            <p:nvPr/>
          </p:nvSpPr>
          <p:spPr>
            <a:xfrm flipH="false" flipV="false" rot="0">
              <a:off x="0" y="5850239"/>
              <a:ext cx="10847656" cy="1538340"/>
            </a:xfrm>
            <a:custGeom>
              <a:avLst/>
              <a:gdLst/>
              <a:ahLst/>
              <a:cxnLst/>
              <a:rect r="r" b="b" t="t" l="l"/>
              <a:pathLst>
                <a:path h="1538340" w="10847656">
                  <a:moveTo>
                    <a:pt x="0" y="0"/>
                  </a:moveTo>
                  <a:lnTo>
                    <a:pt x="10847656" y="0"/>
                  </a:lnTo>
                  <a:lnTo>
                    <a:pt x="10847656" y="1538340"/>
                  </a:lnTo>
                  <a:lnTo>
                    <a:pt x="0" y="1538340"/>
                  </a:lnTo>
                  <a:lnTo>
                    <a:pt x="0" y="0"/>
                  </a:lnTo>
                  <a:close/>
                </a:path>
              </a:pathLst>
            </a:custGeom>
            <a:blipFill>
              <a:blip r:embed="rId2"/>
              <a:stretch>
                <a:fillRect l="0" t="-19633" r="0" b="-19633"/>
              </a:stretch>
            </a:blipFill>
          </p:spPr>
        </p:sp>
        <p:grpSp>
          <p:nvGrpSpPr>
            <p:cNvPr name="Group 19" id="19"/>
            <p:cNvGrpSpPr/>
            <p:nvPr/>
          </p:nvGrpSpPr>
          <p:grpSpPr>
            <a:xfrm rot="0">
              <a:off x="0" y="0"/>
              <a:ext cx="10847656" cy="6862210"/>
              <a:chOff x="0" y="0"/>
              <a:chExt cx="2164667" cy="1369365"/>
            </a:xfrm>
          </p:grpSpPr>
          <p:sp>
            <p:nvSpPr>
              <p:cNvPr name="Freeform 20" id="20"/>
              <p:cNvSpPr/>
              <p:nvPr/>
            </p:nvSpPr>
            <p:spPr>
              <a:xfrm flipH="false" flipV="false" rot="0">
                <a:off x="0" y="0"/>
                <a:ext cx="2164667" cy="1369365"/>
              </a:xfrm>
              <a:custGeom>
                <a:avLst/>
                <a:gdLst/>
                <a:ahLst/>
                <a:cxnLst/>
                <a:rect r="r" b="b" t="t" l="l"/>
                <a:pathLst>
                  <a:path h="1369365" w="2164667">
                    <a:moveTo>
                      <a:pt x="41870" y="0"/>
                    </a:moveTo>
                    <a:lnTo>
                      <a:pt x="2122797" y="0"/>
                    </a:lnTo>
                    <a:cubicBezTo>
                      <a:pt x="2133902" y="0"/>
                      <a:pt x="2144552" y="4411"/>
                      <a:pt x="2152404" y="12263"/>
                    </a:cubicBezTo>
                    <a:cubicBezTo>
                      <a:pt x="2160256" y="20116"/>
                      <a:pt x="2164667" y="30765"/>
                      <a:pt x="2164667" y="41870"/>
                    </a:cubicBezTo>
                    <a:lnTo>
                      <a:pt x="2164667" y="1327495"/>
                    </a:lnTo>
                    <a:cubicBezTo>
                      <a:pt x="2164667" y="1338600"/>
                      <a:pt x="2160256" y="1349250"/>
                      <a:pt x="2152404" y="1357102"/>
                    </a:cubicBezTo>
                    <a:cubicBezTo>
                      <a:pt x="2144552" y="1364954"/>
                      <a:pt x="2133902" y="1369365"/>
                      <a:pt x="2122797" y="1369365"/>
                    </a:cubicBezTo>
                    <a:lnTo>
                      <a:pt x="41870" y="1369365"/>
                    </a:lnTo>
                    <a:cubicBezTo>
                      <a:pt x="30765" y="1369365"/>
                      <a:pt x="20116" y="1364954"/>
                      <a:pt x="12263" y="1357102"/>
                    </a:cubicBezTo>
                    <a:cubicBezTo>
                      <a:pt x="4411" y="1349250"/>
                      <a:pt x="0" y="1338600"/>
                      <a:pt x="0" y="1327495"/>
                    </a:cubicBezTo>
                    <a:lnTo>
                      <a:pt x="0" y="41870"/>
                    </a:lnTo>
                    <a:cubicBezTo>
                      <a:pt x="0" y="30765"/>
                      <a:pt x="4411" y="20116"/>
                      <a:pt x="12263" y="12263"/>
                    </a:cubicBezTo>
                    <a:cubicBezTo>
                      <a:pt x="20116" y="4411"/>
                      <a:pt x="30765" y="0"/>
                      <a:pt x="41870" y="0"/>
                    </a:cubicBezTo>
                    <a:close/>
                  </a:path>
                </a:pathLst>
              </a:custGeom>
              <a:solidFill>
                <a:srgbClr val="FDFDFD"/>
              </a:solidFill>
            </p:spPr>
          </p:sp>
          <p:sp>
            <p:nvSpPr>
              <p:cNvPr name="TextBox 21" id="21"/>
              <p:cNvSpPr txBox="true"/>
              <p:nvPr/>
            </p:nvSpPr>
            <p:spPr>
              <a:xfrm>
                <a:off x="0" y="-38100"/>
                <a:ext cx="2164667" cy="1407465"/>
              </a:xfrm>
              <a:prstGeom prst="rect">
                <a:avLst/>
              </a:prstGeom>
            </p:spPr>
            <p:txBody>
              <a:bodyPr anchor="ctr" rtlCol="false" tIns="50800" lIns="50800" bIns="50800" rIns="50800"/>
              <a:lstStyle/>
              <a:p>
                <a:pPr algn="ctr">
                  <a:lnSpc>
                    <a:spcPts val="2659"/>
                  </a:lnSpc>
                </a:pPr>
              </a:p>
              <a:p>
                <a:pPr algn="ctr">
                  <a:lnSpc>
                    <a:spcPts val="2659"/>
                  </a:lnSpc>
                </a:pPr>
              </a:p>
            </p:txBody>
          </p:sp>
        </p:grpSp>
        <p:grpSp>
          <p:nvGrpSpPr>
            <p:cNvPr name="Group 22" id="22"/>
            <p:cNvGrpSpPr/>
            <p:nvPr/>
          </p:nvGrpSpPr>
          <p:grpSpPr>
            <a:xfrm rot="0">
              <a:off x="251712" y="196855"/>
              <a:ext cx="10344232" cy="4177965"/>
              <a:chOff x="0" y="0"/>
              <a:chExt cx="15721977" cy="6350000"/>
            </a:xfrm>
          </p:grpSpPr>
          <p:sp>
            <p:nvSpPr>
              <p:cNvPr name="Freeform 23" id="23"/>
              <p:cNvSpPr/>
              <p:nvPr/>
            </p:nvSpPr>
            <p:spPr>
              <a:xfrm flipH="false" flipV="false" rot="0">
                <a:off x="0" y="0"/>
                <a:ext cx="15720208" cy="6350000"/>
              </a:xfrm>
              <a:custGeom>
                <a:avLst/>
                <a:gdLst/>
                <a:ahLst/>
                <a:cxnLst/>
                <a:rect r="r" b="b" t="t" l="l"/>
                <a:pathLst>
                  <a:path h="6350000" w="15720208">
                    <a:moveTo>
                      <a:pt x="0" y="5824220"/>
                    </a:moveTo>
                    <a:lnTo>
                      <a:pt x="0" y="525780"/>
                    </a:lnTo>
                    <a:cubicBezTo>
                      <a:pt x="0" y="234950"/>
                      <a:pt x="327210" y="0"/>
                      <a:pt x="732242" y="0"/>
                    </a:cubicBezTo>
                    <a:lnTo>
                      <a:pt x="14987967" y="0"/>
                    </a:lnTo>
                    <a:cubicBezTo>
                      <a:pt x="15392998" y="0"/>
                      <a:pt x="15720208" y="234950"/>
                      <a:pt x="15720208" y="525780"/>
                    </a:cubicBezTo>
                    <a:lnTo>
                      <a:pt x="15720208" y="5822950"/>
                    </a:lnTo>
                    <a:cubicBezTo>
                      <a:pt x="15720208" y="6113780"/>
                      <a:pt x="15392998" y="6348730"/>
                      <a:pt x="14987967" y="6348730"/>
                    </a:cubicBezTo>
                    <a:lnTo>
                      <a:pt x="732242" y="6348730"/>
                    </a:lnTo>
                    <a:cubicBezTo>
                      <a:pt x="328978" y="6350000"/>
                      <a:pt x="0" y="6115050"/>
                      <a:pt x="0" y="5824220"/>
                    </a:cubicBezTo>
                    <a:close/>
                  </a:path>
                </a:pathLst>
              </a:custGeom>
              <a:solidFill>
                <a:srgbClr val="FFFFFF"/>
              </a:solidFill>
              <a:ln w="12700" cap="sq">
                <a:solidFill>
                  <a:srgbClr val="000000"/>
                </a:solidFill>
                <a:prstDash val="solid"/>
                <a:miter/>
              </a:ln>
            </p:spPr>
          </p:sp>
        </p:grpSp>
        <p:sp>
          <p:nvSpPr>
            <p:cNvPr name="TextBox 24" id="24"/>
            <p:cNvSpPr txBox="true"/>
            <p:nvPr/>
          </p:nvSpPr>
          <p:spPr>
            <a:xfrm rot="0">
              <a:off x="514404" y="5138628"/>
              <a:ext cx="9837646" cy="1043486"/>
            </a:xfrm>
            <a:prstGeom prst="rect">
              <a:avLst/>
            </a:prstGeom>
          </p:spPr>
          <p:txBody>
            <a:bodyPr anchor="t" rtlCol="false" tIns="0" lIns="0" bIns="0" rIns="0">
              <a:spAutoFit/>
            </a:bodyPr>
            <a:lstStyle/>
            <a:p>
              <a:pPr algn="ctr" marL="0" indent="0" lvl="0">
                <a:lnSpc>
                  <a:spcPts val="2145"/>
                </a:lnSpc>
                <a:spcBef>
                  <a:spcPct val="0"/>
                </a:spcBef>
              </a:pPr>
              <a:r>
                <a:rPr lang="en-US" sz="1532" spc="-30" strike="noStrike" u="none">
                  <a:solidFill>
                    <a:srgbClr val="FF66C4"/>
                  </a:solidFill>
                  <a:latin typeface="Open Sans 1"/>
                  <a:ea typeface="Open Sans 1"/>
                  <a:cs typeface="Open Sans 1"/>
                  <a:sym typeface="Open Sans 1"/>
                </a:rPr>
                <a:t>Lorem ipsum dolor sit amet, consectetur adipiscing elit. Nullam laoreet risus fringilla, egestas elit a, consequat augue. Phasellus sollicitudin felis mi, quis egestas ex ornare sed sollicitudin. </a:t>
              </a:r>
            </a:p>
          </p:txBody>
        </p:sp>
        <p:sp>
          <p:nvSpPr>
            <p:cNvPr name="TextBox 25" id="25"/>
            <p:cNvSpPr txBox="true"/>
            <p:nvPr/>
          </p:nvSpPr>
          <p:spPr>
            <a:xfrm rot="0">
              <a:off x="486949" y="4504925"/>
              <a:ext cx="10108995" cy="472060"/>
            </a:xfrm>
            <a:prstGeom prst="rect">
              <a:avLst/>
            </a:prstGeom>
          </p:spPr>
          <p:txBody>
            <a:bodyPr anchor="t" rtlCol="false" tIns="0" lIns="0" bIns="0" rIns="0">
              <a:spAutoFit/>
            </a:bodyPr>
            <a:lstStyle/>
            <a:p>
              <a:pPr algn="ctr" marL="0" indent="0" lvl="0">
                <a:lnSpc>
                  <a:spcPts val="3060"/>
                </a:lnSpc>
                <a:spcBef>
                  <a:spcPct val="0"/>
                </a:spcBef>
              </a:pPr>
              <a:r>
                <a:rPr lang="en-US" sz="2186">
                  <a:solidFill>
                    <a:srgbClr val="FF66C4"/>
                  </a:solidFill>
                  <a:latin typeface="Open Sans Extra Bold"/>
                  <a:ea typeface="Open Sans Extra Bold"/>
                  <a:cs typeface="Open Sans Extra Bold"/>
                  <a:sym typeface="Open Sans Extra Bold"/>
                </a:rPr>
                <a:t>ENTER YOUR STATE HELPLINE</a:t>
              </a:r>
            </a:p>
          </p:txBody>
        </p:sp>
      </p:grpSp>
      <p:sp>
        <p:nvSpPr>
          <p:cNvPr name="Freeform 26" id="26"/>
          <p:cNvSpPr/>
          <p:nvPr/>
        </p:nvSpPr>
        <p:spPr>
          <a:xfrm flipH="false" flipV="false" rot="0">
            <a:off x="9861658" y="3708184"/>
            <a:ext cx="7530626" cy="2372147"/>
          </a:xfrm>
          <a:custGeom>
            <a:avLst/>
            <a:gdLst/>
            <a:ahLst/>
            <a:cxnLst/>
            <a:rect r="r" b="b" t="t" l="l"/>
            <a:pathLst>
              <a:path h="2372147" w="7530626">
                <a:moveTo>
                  <a:pt x="0" y="0"/>
                </a:moveTo>
                <a:lnTo>
                  <a:pt x="7530626" y="0"/>
                </a:lnTo>
                <a:lnTo>
                  <a:pt x="7530626" y="2372147"/>
                </a:lnTo>
                <a:lnTo>
                  <a:pt x="0" y="2372147"/>
                </a:lnTo>
                <a:lnTo>
                  <a:pt x="0" y="0"/>
                </a:lnTo>
                <a:close/>
              </a:path>
            </a:pathLst>
          </a:custGeom>
          <a:blipFill>
            <a:blip r:embed="rId6"/>
            <a:stretch>
              <a:fillRect l="0" t="0" r="0" b="0"/>
            </a:stretch>
          </a:blipFill>
        </p:spPr>
      </p:sp>
      <p:sp>
        <p:nvSpPr>
          <p:cNvPr name="TextBox 27" id="27"/>
          <p:cNvSpPr txBox="true"/>
          <p:nvPr/>
        </p:nvSpPr>
        <p:spPr>
          <a:xfrm rot="0">
            <a:off x="1126934" y="1076325"/>
            <a:ext cx="16034132" cy="1004636"/>
          </a:xfrm>
          <a:prstGeom prst="rect">
            <a:avLst/>
          </a:prstGeom>
        </p:spPr>
        <p:txBody>
          <a:bodyPr anchor="t" rtlCol="false" tIns="0" lIns="0" bIns="0" rIns="0">
            <a:spAutoFit/>
          </a:bodyPr>
          <a:lstStyle/>
          <a:p>
            <a:pPr algn="ctr">
              <a:lnSpc>
                <a:spcPts val="7837"/>
              </a:lnSpc>
            </a:pPr>
            <a:r>
              <a:rPr lang="en-US" sz="6935">
                <a:solidFill>
                  <a:srgbClr val="FFFFFF"/>
                </a:solidFill>
                <a:latin typeface="Open Sans Extra Bold"/>
                <a:ea typeface="Open Sans Extra Bold"/>
                <a:cs typeface="Open Sans Extra Bold"/>
                <a:sym typeface="Open Sans Extra Bold"/>
              </a:rPr>
              <a:t>Problem Gambling Help Resources</a:t>
            </a:r>
          </a:p>
        </p:txBody>
      </p:sp>
      <p:grpSp>
        <p:nvGrpSpPr>
          <p:cNvPr name="Group 28" id="28"/>
          <p:cNvGrpSpPr/>
          <p:nvPr/>
        </p:nvGrpSpPr>
        <p:grpSpPr>
          <a:xfrm rot="0">
            <a:off x="-188217" y="9258300"/>
            <a:ext cx="19168245" cy="1464421"/>
            <a:chOff x="0" y="0"/>
            <a:chExt cx="5048427" cy="385691"/>
          </a:xfrm>
        </p:grpSpPr>
        <p:sp>
          <p:nvSpPr>
            <p:cNvPr name="Freeform 29" id="29"/>
            <p:cNvSpPr/>
            <p:nvPr/>
          </p:nvSpPr>
          <p:spPr>
            <a:xfrm flipH="false" flipV="false" rot="0">
              <a:off x="0" y="0"/>
              <a:ext cx="5048427" cy="385691"/>
            </a:xfrm>
            <a:custGeom>
              <a:avLst/>
              <a:gdLst/>
              <a:ahLst/>
              <a:cxnLst/>
              <a:rect r="r" b="b" t="t" l="l"/>
              <a:pathLst>
                <a:path h="385691" w="5048427">
                  <a:moveTo>
                    <a:pt x="0" y="0"/>
                  </a:moveTo>
                  <a:lnTo>
                    <a:pt x="5048427" y="0"/>
                  </a:lnTo>
                  <a:lnTo>
                    <a:pt x="5048427" y="385691"/>
                  </a:lnTo>
                  <a:lnTo>
                    <a:pt x="0" y="385691"/>
                  </a:lnTo>
                  <a:close/>
                </a:path>
              </a:pathLst>
            </a:custGeom>
            <a:solidFill>
              <a:srgbClr val="D3E2EF"/>
            </a:solidFill>
            <a:ln cap="sq">
              <a:noFill/>
              <a:prstDash val="solid"/>
              <a:miter/>
            </a:ln>
          </p:spPr>
        </p:sp>
        <p:sp>
          <p:nvSpPr>
            <p:cNvPr name="TextBox 30" id="30"/>
            <p:cNvSpPr txBox="true"/>
            <p:nvPr/>
          </p:nvSpPr>
          <p:spPr>
            <a:xfrm>
              <a:off x="0" y="-38100"/>
              <a:ext cx="5048427" cy="42379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1" id="31"/>
          <p:cNvSpPr txBox="true"/>
          <p:nvPr/>
        </p:nvSpPr>
        <p:spPr>
          <a:xfrm rot="0">
            <a:off x="576517" y="9499751"/>
            <a:ext cx="2154276" cy="488647"/>
          </a:xfrm>
          <a:prstGeom prst="rect">
            <a:avLst/>
          </a:prstGeom>
        </p:spPr>
        <p:txBody>
          <a:bodyPr anchor="t" rtlCol="false" tIns="0" lIns="0" bIns="0" rIns="0">
            <a:spAutoFit/>
          </a:bodyPr>
          <a:lstStyle/>
          <a:p>
            <a:pPr algn="l">
              <a:lnSpc>
                <a:spcPts val="4041"/>
              </a:lnSpc>
              <a:spcBef>
                <a:spcPct val="0"/>
              </a:spcBef>
            </a:pPr>
            <a:r>
              <a:rPr lang="en-US" b="true" sz="2886" spc="-57">
                <a:solidFill>
                  <a:srgbClr val="22597D"/>
                </a:solidFill>
                <a:latin typeface="Open Sans 1 Bold"/>
                <a:ea typeface="Open Sans 1 Bold"/>
                <a:cs typeface="Open Sans 1 Bold"/>
                <a:sym typeface="Open Sans 1 Bold"/>
              </a:rPr>
              <a:t>#PGAM2025</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2597D"/>
        </a:solidFill>
      </p:bgPr>
    </p:bg>
    <p:spTree>
      <p:nvGrpSpPr>
        <p:cNvPr id="1" name=""/>
        <p:cNvGrpSpPr/>
        <p:nvPr/>
      </p:nvGrpSpPr>
      <p:grpSpPr>
        <a:xfrm>
          <a:off x="0" y="0"/>
          <a:ext cx="0" cy="0"/>
          <a:chOff x="0" y="0"/>
          <a:chExt cx="0" cy="0"/>
        </a:xfrm>
      </p:grpSpPr>
      <p:sp>
        <p:nvSpPr>
          <p:cNvPr name="Freeform 2" id="2"/>
          <p:cNvSpPr/>
          <p:nvPr/>
        </p:nvSpPr>
        <p:spPr>
          <a:xfrm flipH="false" flipV="false" rot="0">
            <a:off x="13402273" y="-8767"/>
            <a:ext cx="4907787" cy="10295767"/>
          </a:xfrm>
          <a:custGeom>
            <a:avLst/>
            <a:gdLst/>
            <a:ahLst/>
            <a:cxnLst/>
            <a:rect r="r" b="b" t="t" l="l"/>
            <a:pathLst>
              <a:path h="10295767" w="4907787">
                <a:moveTo>
                  <a:pt x="0" y="0"/>
                </a:moveTo>
                <a:lnTo>
                  <a:pt x="4907787" y="0"/>
                </a:lnTo>
                <a:lnTo>
                  <a:pt x="4907787" y="10295767"/>
                </a:lnTo>
                <a:lnTo>
                  <a:pt x="0" y="10295767"/>
                </a:lnTo>
                <a:lnTo>
                  <a:pt x="0" y="0"/>
                </a:lnTo>
                <a:close/>
              </a:path>
            </a:pathLst>
          </a:custGeom>
          <a:blipFill>
            <a:blip r:embed="rId2"/>
            <a:stretch>
              <a:fillRect l="0" t="0" r="-214873" b="0"/>
            </a:stretch>
          </a:blipFill>
        </p:spPr>
      </p:sp>
      <p:grpSp>
        <p:nvGrpSpPr>
          <p:cNvPr name="Group 3" id="3"/>
          <p:cNvGrpSpPr/>
          <p:nvPr/>
        </p:nvGrpSpPr>
        <p:grpSpPr>
          <a:xfrm rot="0">
            <a:off x="698229" y="3099894"/>
            <a:ext cx="16891541" cy="5088907"/>
            <a:chOff x="0" y="0"/>
            <a:chExt cx="4448801" cy="1340288"/>
          </a:xfrm>
        </p:grpSpPr>
        <p:sp>
          <p:nvSpPr>
            <p:cNvPr name="Freeform 4" id="4"/>
            <p:cNvSpPr/>
            <p:nvPr/>
          </p:nvSpPr>
          <p:spPr>
            <a:xfrm flipH="false" flipV="false" rot="0">
              <a:off x="0" y="0"/>
              <a:ext cx="4448801" cy="1340288"/>
            </a:xfrm>
            <a:custGeom>
              <a:avLst/>
              <a:gdLst/>
              <a:ahLst/>
              <a:cxnLst/>
              <a:rect r="r" b="b" t="t" l="l"/>
              <a:pathLst>
                <a:path h="1340288" w="4448801">
                  <a:moveTo>
                    <a:pt x="7792" y="0"/>
                  </a:moveTo>
                  <a:lnTo>
                    <a:pt x="4441009" y="0"/>
                  </a:lnTo>
                  <a:cubicBezTo>
                    <a:pt x="4443076" y="0"/>
                    <a:pt x="4445058" y="821"/>
                    <a:pt x="4446519" y="2282"/>
                  </a:cubicBezTo>
                  <a:cubicBezTo>
                    <a:pt x="4447980" y="3743"/>
                    <a:pt x="4448801" y="5725"/>
                    <a:pt x="4448801" y="7792"/>
                  </a:cubicBezTo>
                  <a:lnTo>
                    <a:pt x="4448801" y="1332497"/>
                  </a:lnTo>
                  <a:cubicBezTo>
                    <a:pt x="4448801" y="1334563"/>
                    <a:pt x="4447980" y="1336545"/>
                    <a:pt x="4446519" y="1338006"/>
                  </a:cubicBezTo>
                  <a:cubicBezTo>
                    <a:pt x="4445058" y="1339467"/>
                    <a:pt x="4443076" y="1340288"/>
                    <a:pt x="4441009" y="1340288"/>
                  </a:cubicBezTo>
                  <a:lnTo>
                    <a:pt x="7792" y="1340288"/>
                  </a:lnTo>
                  <a:cubicBezTo>
                    <a:pt x="5725" y="1340288"/>
                    <a:pt x="3743" y="1339467"/>
                    <a:pt x="2282" y="1338006"/>
                  </a:cubicBezTo>
                  <a:cubicBezTo>
                    <a:pt x="821" y="1336545"/>
                    <a:pt x="0" y="1334563"/>
                    <a:pt x="0" y="1332497"/>
                  </a:cubicBezTo>
                  <a:lnTo>
                    <a:pt x="0" y="7792"/>
                  </a:lnTo>
                  <a:cubicBezTo>
                    <a:pt x="0" y="5725"/>
                    <a:pt x="821" y="3743"/>
                    <a:pt x="2282" y="2282"/>
                  </a:cubicBezTo>
                  <a:cubicBezTo>
                    <a:pt x="3743" y="821"/>
                    <a:pt x="5725" y="0"/>
                    <a:pt x="7792" y="0"/>
                  </a:cubicBezTo>
                  <a:close/>
                </a:path>
              </a:pathLst>
            </a:custGeom>
            <a:solidFill>
              <a:srgbClr val="FDFDFD"/>
            </a:solidFill>
          </p:spPr>
        </p:sp>
        <p:sp>
          <p:nvSpPr>
            <p:cNvPr name="TextBox 5" id="5"/>
            <p:cNvSpPr txBox="true"/>
            <p:nvPr/>
          </p:nvSpPr>
          <p:spPr>
            <a:xfrm>
              <a:off x="0" y="-38100"/>
              <a:ext cx="4448801" cy="137838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573718" y="7940477"/>
            <a:ext cx="4693046" cy="469304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AutoShape 9" id="9"/>
          <p:cNvSpPr/>
          <p:nvPr/>
        </p:nvSpPr>
        <p:spPr>
          <a:xfrm>
            <a:off x="4896202" y="3623213"/>
            <a:ext cx="0" cy="3815604"/>
          </a:xfrm>
          <a:prstGeom prst="line">
            <a:avLst/>
          </a:prstGeom>
          <a:ln cap="flat" w="28575">
            <a:solidFill>
              <a:srgbClr val="0F75BC"/>
            </a:solidFill>
            <a:prstDash val="solid"/>
            <a:headEnd type="none" len="sm" w="sm"/>
            <a:tailEnd type="none" len="sm" w="sm"/>
          </a:ln>
        </p:spPr>
      </p:sp>
      <p:sp>
        <p:nvSpPr>
          <p:cNvPr name="AutoShape 10" id="10"/>
          <p:cNvSpPr/>
          <p:nvPr/>
        </p:nvSpPr>
        <p:spPr>
          <a:xfrm>
            <a:off x="9144000" y="3623213"/>
            <a:ext cx="0" cy="3815604"/>
          </a:xfrm>
          <a:prstGeom prst="line">
            <a:avLst/>
          </a:prstGeom>
          <a:ln cap="flat" w="28575">
            <a:solidFill>
              <a:srgbClr val="0F75BC"/>
            </a:solidFill>
            <a:prstDash val="solid"/>
            <a:headEnd type="none" len="sm" w="sm"/>
            <a:tailEnd type="none" len="sm" w="sm"/>
          </a:ln>
        </p:spPr>
      </p:sp>
      <p:sp>
        <p:nvSpPr>
          <p:cNvPr name="AutoShape 11" id="11"/>
          <p:cNvSpPr/>
          <p:nvPr/>
        </p:nvSpPr>
        <p:spPr>
          <a:xfrm>
            <a:off x="13391798" y="3623213"/>
            <a:ext cx="0" cy="3815604"/>
          </a:xfrm>
          <a:prstGeom prst="line">
            <a:avLst/>
          </a:prstGeom>
          <a:ln cap="flat" w="28575">
            <a:solidFill>
              <a:srgbClr val="0F75BC"/>
            </a:solidFill>
            <a:prstDash val="solid"/>
            <a:headEnd type="none" len="sm" w="sm"/>
            <a:tailEnd type="none" len="sm" w="sm"/>
          </a:ln>
        </p:spPr>
      </p:sp>
      <p:sp>
        <p:nvSpPr>
          <p:cNvPr name="Freeform 12" id="12"/>
          <p:cNvSpPr/>
          <p:nvPr/>
        </p:nvSpPr>
        <p:spPr>
          <a:xfrm flipH="false" flipV="false" rot="0">
            <a:off x="5453414" y="3623213"/>
            <a:ext cx="952500" cy="952500"/>
          </a:xfrm>
          <a:custGeom>
            <a:avLst/>
            <a:gdLst/>
            <a:ahLst/>
            <a:cxnLst/>
            <a:rect r="r" b="b" t="t" l="l"/>
            <a:pathLst>
              <a:path h="952500" w="952500">
                <a:moveTo>
                  <a:pt x="0" y="0"/>
                </a:moveTo>
                <a:lnTo>
                  <a:pt x="952500" y="0"/>
                </a:lnTo>
                <a:lnTo>
                  <a:pt x="952500" y="952500"/>
                </a:lnTo>
                <a:lnTo>
                  <a:pt x="0" y="952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9701212" y="3623213"/>
            <a:ext cx="952500" cy="952500"/>
          </a:xfrm>
          <a:custGeom>
            <a:avLst/>
            <a:gdLst/>
            <a:ahLst/>
            <a:cxnLst/>
            <a:rect r="r" b="b" t="t" l="l"/>
            <a:pathLst>
              <a:path h="952500" w="952500">
                <a:moveTo>
                  <a:pt x="0" y="0"/>
                </a:moveTo>
                <a:lnTo>
                  <a:pt x="952500" y="0"/>
                </a:lnTo>
                <a:lnTo>
                  <a:pt x="952500" y="952500"/>
                </a:lnTo>
                <a:lnTo>
                  <a:pt x="0" y="9525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1028700" y="1076325"/>
            <a:ext cx="11484882" cy="954070"/>
          </a:xfrm>
          <a:prstGeom prst="rect">
            <a:avLst/>
          </a:prstGeom>
        </p:spPr>
        <p:txBody>
          <a:bodyPr anchor="t" rtlCol="false" tIns="0" lIns="0" bIns="0" rIns="0">
            <a:spAutoFit/>
          </a:bodyPr>
          <a:lstStyle/>
          <a:p>
            <a:pPr algn="l">
              <a:lnSpc>
                <a:spcPts val="7463"/>
              </a:lnSpc>
            </a:pPr>
            <a:r>
              <a:rPr lang="en-US" sz="6605">
                <a:solidFill>
                  <a:srgbClr val="FDFDFD"/>
                </a:solidFill>
                <a:latin typeface="Open Sans Extra Bold"/>
                <a:ea typeface="Open Sans Extra Bold"/>
                <a:cs typeface="Open Sans Extra Bold"/>
                <a:sym typeface="Open Sans Extra Bold"/>
              </a:rPr>
              <a:t>Top 4 Things to Remember</a:t>
            </a:r>
          </a:p>
        </p:txBody>
      </p:sp>
      <p:grpSp>
        <p:nvGrpSpPr>
          <p:cNvPr name="Group 15" id="15"/>
          <p:cNvGrpSpPr/>
          <p:nvPr/>
        </p:nvGrpSpPr>
        <p:grpSpPr>
          <a:xfrm rot="0">
            <a:off x="1200150" y="3586948"/>
            <a:ext cx="3138839" cy="3492421"/>
            <a:chOff x="0" y="0"/>
            <a:chExt cx="4185119" cy="4656562"/>
          </a:xfrm>
        </p:grpSpPr>
        <p:sp>
          <p:nvSpPr>
            <p:cNvPr name="Freeform 16" id="16"/>
            <p:cNvSpPr/>
            <p:nvPr/>
          </p:nvSpPr>
          <p:spPr>
            <a:xfrm flipH="false" flipV="false" rot="0">
              <a:off x="0" y="0"/>
              <a:ext cx="1270000" cy="1270000"/>
            </a:xfrm>
            <a:custGeom>
              <a:avLst/>
              <a:gdLst/>
              <a:ahLst/>
              <a:cxnLst/>
              <a:rect r="r" b="b" t="t" l="l"/>
              <a:pathLst>
                <a:path h="1270000" w="1270000">
                  <a:moveTo>
                    <a:pt x="0" y="0"/>
                  </a:moveTo>
                  <a:lnTo>
                    <a:pt x="1270000" y="0"/>
                  </a:lnTo>
                  <a:lnTo>
                    <a:pt x="1270000" y="1270000"/>
                  </a:lnTo>
                  <a:lnTo>
                    <a:pt x="0" y="12700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0" y="1772603"/>
              <a:ext cx="4185119" cy="2883958"/>
            </a:xfrm>
            <a:prstGeom prst="rect">
              <a:avLst/>
            </a:prstGeom>
          </p:spPr>
          <p:txBody>
            <a:bodyPr anchor="t" rtlCol="false" tIns="0" lIns="0" bIns="0" rIns="0">
              <a:spAutoFit/>
            </a:bodyPr>
            <a:lstStyle/>
            <a:p>
              <a:pPr algn="l">
                <a:lnSpc>
                  <a:spcPts val="3499"/>
                </a:lnSpc>
                <a:spcBef>
                  <a:spcPct val="0"/>
                </a:spcBef>
              </a:pPr>
              <a:r>
                <a:rPr lang="en-US" b="true" sz="2499">
                  <a:solidFill>
                    <a:srgbClr val="3A3636"/>
                  </a:solidFill>
                  <a:latin typeface="Open Sans 1 Bold"/>
                  <a:ea typeface="Open Sans 1 Bold"/>
                  <a:cs typeface="Open Sans 1 Bold"/>
                  <a:sym typeface="Open Sans 1 Bold"/>
                </a:rPr>
                <a:t>Anyone who gambles can be at-risk for developing a gambling problem.</a:t>
              </a:r>
            </a:p>
          </p:txBody>
        </p:sp>
      </p:grpSp>
      <p:grpSp>
        <p:nvGrpSpPr>
          <p:cNvPr name="Group 18" id="18"/>
          <p:cNvGrpSpPr/>
          <p:nvPr/>
        </p:nvGrpSpPr>
        <p:grpSpPr>
          <a:xfrm rot="0">
            <a:off x="-188217" y="9258300"/>
            <a:ext cx="19168245" cy="1464421"/>
            <a:chOff x="0" y="0"/>
            <a:chExt cx="5048427" cy="385691"/>
          </a:xfrm>
        </p:grpSpPr>
        <p:sp>
          <p:nvSpPr>
            <p:cNvPr name="Freeform 19" id="19"/>
            <p:cNvSpPr/>
            <p:nvPr/>
          </p:nvSpPr>
          <p:spPr>
            <a:xfrm flipH="false" flipV="false" rot="0">
              <a:off x="0" y="0"/>
              <a:ext cx="5048427" cy="385691"/>
            </a:xfrm>
            <a:custGeom>
              <a:avLst/>
              <a:gdLst/>
              <a:ahLst/>
              <a:cxnLst/>
              <a:rect r="r" b="b" t="t" l="l"/>
              <a:pathLst>
                <a:path h="385691" w="5048427">
                  <a:moveTo>
                    <a:pt x="0" y="0"/>
                  </a:moveTo>
                  <a:lnTo>
                    <a:pt x="5048427" y="0"/>
                  </a:lnTo>
                  <a:lnTo>
                    <a:pt x="5048427" y="385691"/>
                  </a:lnTo>
                  <a:lnTo>
                    <a:pt x="0" y="385691"/>
                  </a:lnTo>
                  <a:close/>
                </a:path>
              </a:pathLst>
            </a:custGeom>
            <a:solidFill>
              <a:srgbClr val="D3E2EF"/>
            </a:solidFill>
            <a:ln cap="sq">
              <a:noFill/>
              <a:prstDash val="solid"/>
              <a:miter/>
            </a:ln>
          </p:spPr>
        </p:sp>
        <p:sp>
          <p:nvSpPr>
            <p:cNvPr name="TextBox 20" id="20"/>
            <p:cNvSpPr txBox="true"/>
            <p:nvPr/>
          </p:nvSpPr>
          <p:spPr>
            <a:xfrm>
              <a:off x="0" y="-38100"/>
              <a:ext cx="5048427" cy="42379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1" id="21"/>
          <p:cNvSpPr txBox="true"/>
          <p:nvPr/>
        </p:nvSpPr>
        <p:spPr>
          <a:xfrm rot="0">
            <a:off x="576517" y="9499751"/>
            <a:ext cx="2154276" cy="488647"/>
          </a:xfrm>
          <a:prstGeom prst="rect">
            <a:avLst/>
          </a:prstGeom>
        </p:spPr>
        <p:txBody>
          <a:bodyPr anchor="t" rtlCol="false" tIns="0" lIns="0" bIns="0" rIns="0">
            <a:spAutoFit/>
          </a:bodyPr>
          <a:lstStyle/>
          <a:p>
            <a:pPr algn="l">
              <a:lnSpc>
                <a:spcPts val="4041"/>
              </a:lnSpc>
              <a:spcBef>
                <a:spcPct val="0"/>
              </a:spcBef>
            </a:pPr>
            <a:r>
              <a:rPr lang="en-US" b="true" sz="2886" spc="-57">
                <a:solidFill>
                  <a:srgbClr val="22597D"/>
                </a:solidFill>
                <a:latin typeface="Open Sans 1 Bold"/>
                <a:ea typeface="Open Sans 1 Bold"/>
                <a:cs typeface="Open Sans 1 Bold"/>
                <a:sym typeface="Open Sans 1 Bold"/>
              </a:rPr>
              <a:t>#PGAM2025</a:t>
            </a:r>
          </a:p>
        </p:txBody>
      </p:sp>
      <p:sp>
        <p:nvSpPr>
          <p:cNvPr name="TextBox 22" id="22"/>
          <p:cNvSpPr txBox="true"/>
          <p:nvPr/>
        </p:nvSpPr>
        <p:spPr>
          <a:xfrm rot="0">
            <a:off x="5450681" y="4940759"/>
            <a:ext cx="3138839" cy="1736725"/>
          </a:xfrm>
          <a:prstGeom prst="rect">
            <a:avLst/>
          </a:prstGeom>
        </p:spPr>
        <p:txBody>
          <a:bodyPr anchor="t" rtlCol="false" tIns="0" lIns="0" bIns="0" rIns="0">
            <a:spAutoFit/>
          </a:bodyPr>
          <a:lstStyle/>
          <a:p>
            <a:pPr algn="l">
              <a:lnSpc>
                <a:spcPts val="3499"/>
              </a:lnSpc>
              <a:spcBef>
                <a:spcPct val="0"/>
              </a:spcBef>
            </a:pPr>
            <a:r>
              <a:rPr lang="en-US" b="true" sz="2499">
                <a:solidFill>
                  <a:srgbClr val="3A3636"/>
                </a:solidFill>
                <a:latin typeface="Open Sans 1 Bold"/>
                <a:ea typeface="Open Sans 1 Bold"/>
                <a:cs typeface="Open Sans 1 Bold"/>
                <a:sym typeface="Open Sans 1 Bold"/>
              </a:rPr>
              <a:t>Know and be able to recognize the warning signs of a gambling problem.</a:t>
            </a:r>
          </a:p>
        </p:txBody>
      </p:sp>
      <p:sp>
        <p:nvSpPr>
          <p:cNvPr name="TextBox 23" id="23"/>
          <p:cNvSpPr txBox="true"/>
          <p:nvPr/>
        </p:nvSpPr>
        <p:spPr>
          <a:xfrm rot="0">
            <a:off x="9701213" y="4940759"/>
            <a:ext cx="3138839" cy="1736725"/>
          </a:xfrm>
          <a:prstGeom prst="rect">
            <a:avLst/>
          </a:prstGeom>
        </p:spPr>
        <p:txBody>
          <a:bodyPr anchor="t" rtlCol="false" tIns="0" lIns="0" bIns="0" rIns="0">
            <a:spAutoFit/>
          </a:bodyPr>
          <a:lstStyle/>
          <a:p>
            <a:pPr algn="l">
              <a:lnSpc>
                <a:spcPts val="3499"/>
              </a:lnSpc>
              <a:spcBef>
                <a:spcPct val="0"/>
              </a:spcBef>
            </a:pPr>
            <a:r>
              <a:rPr lang="en-US" b="true" sz="2499">
                <a:solidFill>
                  <a:srgbClr val="3A3636"/>
                </a:solidFill>
                <a:latin typeface="Open Sans 1 Bold"/>
                <a:ea typeface="Open Sans 1 Bold"/>
                <a:cs typeface="Open Sans 1 Bold"/>
                <a:sym typeface="Open Sans 1 Bold"/>
              </a:rPr>
              <a:t>If you choose to gamble, know how to do so responsibly.</a:t>
            </a:r>
          </a:p>
        </p:txBody>
      </p:sp>
      <p:sp>
        <p:nvSpPr>
          <p:cNvPr name="Freeform 24" id="24"/>
          <p:cNvSpPr/>
          <p:nvPr/>
        </p:nvSpPr>
        <p:spPr>
          <a:xfrm flipH="false" flipV="false" rot="0">
            <a:off x="13949011" y="3623213"/>
            <a:ext cx="952500" cy="952500"/>
          </a:xfrm>
          <a:custGeom>
            <a:avLst/>
            <a:gdLst/>
            <a:ahLst/>
            <a:cxnLst/>
            <a:rect r="r" b="b" t="t" l="l"/>
            <a:pathLst>
              <a:path h="952500" w="952500">
                <a:moveTo>
                  <a:pt x="0" y="0"/>
                </a:moveTo>
                <a:lnTo>
                  <a:pt x="952500" y="0"/>
                </a:lnTo>
                <a:lnTo>
                  <a:pt x="952500" y="952500"/>
                </a:lnTo>
                <a:lnTo>
                  <a:pt x="0" y="9525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5" id="25"/>
          <p:cNvSpPr txBox="true"/>
          <p:nvPr/>
        </p:nvSpPr>
        <p:spPr>
          <a:xfrm rot="0">
            <a:off x="13949011" y="4940759"/>
            <a:ext cx="3138839" cy="1736725"/>
          </a:xfrm>
          <a:prstGeom prst="rect">
            <a:avLst/>
          </a:prstGeom>
        </p:spPr>
        <p:txBody>
          <a:bodyPr anchor="t" rtlCol="false" tIns="0" lIns="0" bIns="0" rIns="0">
            <a:spAutoFit/>
          </a:bodyPr>
          <a:lstStyle/>
          <a:p>
            <a:pPr algn="l">
              <a:lnSpc>
                <a:spcPts val="3499"/>
              </a:lnSpc>
              <a:spcBef>
                <a:spcPct val="0"/>
              </a:spcBef>
            </a:pPr>
            <a:r>
              <a:rPr lang="en-US" b="true" sz="2499">
                <a:solidFill>
                  <a:srgbClr val="3A3636"/>
                </a:solidFill>
                <a:latin typeface="Open Sans 1 Bold"/>
                <a:ea typeface="Open Sans 1 Bold"/>
                <a:cs typeface="Open Sans 1 Bold"/>
                <a:sym typeface="Open Sans 1 Bold"/>
              </a:rPr>
              <a:t>You can get help for a gambling problem by calling 1-800-GAMBLER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3061529" y="2937389"/>
            <a:ext cx="12164941" cy="4412223"/>
            <a:chOff x="0" y="0"/>
            <a:chExt cx="3203935" cy="1162067"/>
          </a:xfrm>
        </p:grpSpPr>
        <p:sp>
          <p:nvSpPr>
            <p:cNvPr name="Freeform 4" id="4"/>
            <p:cNvSpPr/>
            <p:nvPr/>
          </p:nvSpPr>
          <p:spPr>
            <a:xfrm flipH="false" flipV="false" rot="0">
              <a:off x="0" y="0"/>
              <a:ext cx="3203935" cy="1162067"/>
            </a:xfrm>
            <a:custGeom>
              <a:avLst/>
              <a:gdLst/>
              <a:ahLst/>
              <a:cxnLst/>
              <a:rect r="r" b="b" t="t" l="l"/>
              <a:pathLst>
                <a:path h="1162067" w="3203935">
                  <a:moveTo>
                    <a:pt x="0" y="0"/>
                  </a:moveTo>
                  <a:lnTo>
                    <a:pt x="3203935" y="0"/>
                  </a:lnTo>
                  <a:lnTo>
                    <a:pt x="3203935" y="1162067"/>
                  </a:lnTo>
                  <a:lnTo>
                    <a:pt x="0" y="1162067"/>
                  </a:lnTo>
                  <a:close/>
                </a:path>
              </a:pathLst>
            </a:custGeom>
            <a:solidFill>
              <a:srgbClr val="0F75BC"/>
            </a:solidFill>
            <a:ln w="38100" cap="sq">
              <a:solidFill>
                <a:srgbClr val="FFFFFF"/>
              </a:solidFill>
              <a:prstDash val="solid"/>
              <a:miter/>
            </a:ln>
          </p:spPr>
        </p:sp>
        <p:sp>
          <p:nvSpPr>
            <p:cNvPr name="TextBox 5" id="5"/>
            <p:cNvSpPr txBox="true"/>
            <p:nvPr/>
          </p:nvSpPr>
          <p:spPr>
            <a:xfrm>
              <a:off x="0" y="-38100"/>
              <a:ext cx="3203935" cy="1200167"/>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332775" y="4210685"/>
            <a:ext cx="11622449" cy="1675129"/>
          </a:xfrm>
          <a:prstGeom prst="rect">
            <a:avLst/>
          </a:prstGeom>
        </p:spPr>
        <p:txBody>
          <a:bodyPr anchor="t" rtlCol="false" tIns="0" lIns="0" bIns="0" rIns="0">
            <a:spAutoFit/>
          </a:bodyPr>
          <a:lstStyle/>
          <a:p>
            <a:pPr algn="ctr" marL="0" indent="0" lvl="0">
              <a:lnSpc>
                <a:spcPts val="13720"/>
              </a:lnSpc>
              <a:spcBef>
                <a:spcPct val="0"/>
              </a:spcBef>
            </a:pPr>
            <a:r>
              <a:rPr lang="en-US" sz="9800">
                <a:solidFill>
                  <a:srgbClr val="FFFFFF"/>
                </a:solidFill>
                <a:latin typeface="Open Sans Extra Bold"/>
                <a:ea typeface="Open Sans Extra Bold"/>
                <a:cs typeface="Open Sans Extra Bold"/>
                <a:sym typeface="Open Sans Extra Bold"/>
              </a:rPr>
              <a:t>Questions?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653655" y="5686783"/>
            <a:ext cx="399176" cy="399176"/>
          </a:xfrm>
          <a:custGeom>
            <a:avLst/>
            <a:gdLst/>
            <a:ahLst/>
            <a:cxnLst/>
            <a:rect r="r" b="b" t="t" l="l"/>
            <a:pathLst>
              <a:path h="399176" w="399176">
                <a:moveTo>
                  <a:pt x="0" y="0"/>
                </a:moveTo>
                <a:lnTo>
                  <a:pt x="399176" y="0"/>
                </a:lnTo>
                <a:lnTo>
                  <a:pt x="399176" y="399175"/>
                </a:lnTo>
                <a:lnTo>
                  <a:pt x="0" y="3991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53655" y="6247365"/>
            <a:ext cx="399176" cy="399176"/>
          </a:xfrm>
          <a:custGeom>
            <a:avLst/>
            <a:gdLst/>
            <a:ahLst/>
            <a:cxnLst/>
            <a:rect r="r" b="b" t="t" l="l"/>
            <a:pathLst>
              <a:path h="399176" w="399176">
                <a:moveTo>
                  <a:pt x="0" y="0"/>
                </a:moveTo>
                <a:lnTo>
                  <a:pt x="399176" y="0"/>
                </a:lnTo>
                <a:lnTo>
                  <a:pt x="399176" y="399175"/>
                </a:lnTo>
                <a:lnTo>
                  <a:pt x="0" y="3991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1653655" y="6815509"/>
            <a:ext cx="399176" cy="399176"/>
          </a:xfrm>
          <a:custGeom>
            <a:avLst/>
            <a:gdLst/>
            <a:ahLst/>
            <a:cxnLst/>
            <a:rect r="r" b="b" t="t" l="l"/>
            <a:pathLst>
              <a:path h="399176" w="399176">
                <a:moveTo>
                  <a:pt x="0" y="0"/>
                </a:moveTo>
                <a:lnTo>
                  <a:pt x="399176" y="0"/>
                </a:lnTo>
                <a:lnTo>
                  <a:pt x="399176" y="399176"/>
                </a:lnTo>
                <a:lnTo>
                  <a:pt x="0" y="3991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5" id="5"/>
          <p:cNvGrpSpPr/>
          <p:nvPr/>
        </p:nvGrpSpPr>
        <p:grpSpPr>
          <a:xfrm rot="0">
            <a:off x="12398912" y="9530041"/>
            <a:ext cx="5889088" cy="756959"/>
            <a:chOff x="0" y="0"/>
            <a:chExt cx="1551036" cy="199364"/>
          </a:xfrm>
        </p:grpSpPr>
        <p:sp>
          <p:nvSpPr>
            <p:cNvPr name="Freeform 6" id="6"/>
            <p:cNvSpPr/>
            <p:nvPr/>
          </p:nvSpPr>
          <p:spPr>
            <a:xfrm flipH="false" flipV="false" rot="0">
              <a:off x="0" y="0"/>
              <a:ext cx="1551036" cy="199364"/>
            </a:xfrm>
            <a:custGeom>
              <a:avLst/>
              <a:gdLst/>
              <a:ahLst/>
              <a:cxnLst/>
              <a:rect r="r" b="b" t="t" l="l"/>
              <a:pathLst>
                <a:path h="199364" w="1551036">
                  <a:moveTo>
                    <a:pt x="0" y="0"/>
                  </a:moveTo>
                  <a:lnTo>
                    <a:pt x="1551036" y="0"/>
                  </a:lnTo>
                  <a:lnTo>
                    <a:pt x="1551036" y="199364"/>
                  </a:lnTo>
                  <a:lnTo>
                    <a:pt x="0" y="199364"/>
                  </a:lnTo>
                  <a:close/>
                </a:path>
              </a:pathLst>
            </a:custGeom>
            <a:solidFill>
              <a:srgbClr val="5B98BA"/>
            </a:solidFill>
            <a:ln cap="sq">
              <a:noFill/>
              <a:prstDash val="solid"/>
              <a:miter/>
            </a:ln>
          </p:spPr>
        </p:sp>
        <p:sp>
          <p:nvSpPr>
            <p:cNvPr name="TextBox 7" id="7"/>
            <p:cNvSpPr txBox="true"/>
            <p:nvPr/>
          </p:nvSpPr>
          <p:spPr>
            <a:xfrm>
              <a:off x="0" y="-38100"/>
              <a:ext cx="1551036" cy="23746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88217" y="9258300"/>
            <a:ext cx="18476217" cy="1028700"/>
            <a:chOff x="0" y="0"/>
            <a:chExt cx="4866164" cy="270933"/>
          </a:xfrm>
        </p:grpSpPr>
        <p:sp>
          <p:nvSpPr>
            <p:cNvPr name="Freeform 9" id="9"/>
            <p:cNvSpPr/>
            <p:nvPr/>
          </p:nvSpPr>
          <p:spPr>
            <a:xfrm flipH="false" flipV="false" rot="0">
              <a:off x="0" y="0"/>
              <a:ext cx="4866164" cy="270933"/>
            </a:xfrm>
            <a:custGeom>
              <a:avLst/>
              <a:gdLst/>
              <a:ahLst/>
              <a:cxnLst/>
              <a:rect r="r" b="b" t="t" l="l"/>
              <a:pathLst>
                <a:path h="270933" w="4866164">
                  <a:moveTo>
                    <a:pt x="0" y="0"/>
                  </a:moveTo>
                  <a:lnTo>
                    <a:pt x="4866164" y="0"/>
                  </a:lnTo>
                  <a:lnTo>
                    <a:pt x="4866164" y="270933"/>
                  </a:lnTo>
                  <a:lnTo>
                    <a:pt x="0" y="270933"/>
                  </a:lnTo>
                  <a:close/>
                </a:path>
              </a:pathLst>
            </a:custGeom>
            <a:solidFill>
              <a:srgbClr val="D3E2EF"/>
            </a:solidFill>
            <a:ln cap="sq">
              <a:noFill/>
              <a:prstDash val="solid"/>
              <a:miter/>
            </a:ln>
          </p:spPr>
        </p:sp>
        <p:sp>
          <p:nvSpPr>
            <p:cNvPr name="TextBox 10" id="10"/>
            <p:cNvSpPr txBox="true"/>
            <p:nvPr/>
          </p:nvSpPr>
          <p:spPr>
            <a:xfrm>
              <a:off x="0" y="-38100"/>
              <a:ext cx="4866164" cy="30903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11" id="11"/>
          <p:cNvSpPr/>
          <p:nvPr/>
        </p:nvSpPr>
        <p:spPr>
          <a:xfrm flipH="false" flipV="false" rot="0">
            <a:off x="11559865" y="1080483"/>
            <a:ext cx="4904885" cy="7694665"/>
          </a:xfrm>
          <a:custGeom>
            <a:avLst/>
            <a:gdLst/>
            <a:ahLst/>
            <a:cxnLst/>
            <a:rect r="r" b="b" t="t" l="l"/>
            <a:pathLst>
              <a:path h="7694665" w="4904885">
                <a:moveTo>
                  <a:pt x="0" y="0"/>
                </a:moveTo>
                <a:lnTo>
                  <a:pt x="4904885" y="0"/>
                </a:lnTo>
                <a:lnTo>
                  <a:pt x="4904885" y="7694666"/>
                </a:lnTo>
                <a:lnTo>
                  <a:pt x="0" y="7694666"/>
                </a:lnTo>
                <a:lnTo>
                  <a:pt x="0" y="0"/>
                </a:lnTo>
                <a:close/>
              </a:path>
            </a:pathLst>
          </a:custGeom>
          <a:blipFill>
            <a:blip r:embed="rId8"/>
            <a:stretch>
              <a:fillRect l="0" t="0" r="0" b="0"/>
            </a:stretch>
          </a:blipFill>
        </p:spPr>
      </p:sp>
      <p:sp>
        <p:nvSpPr>
          <p:cNvPr name="TextBox 12" id="12"/>
          <p:cNvSpPr txBox="true"/>
          <p:nvPr/>
        </p:nvSpPr>
        <p:spPr>
          <a:xfrm rot="0">
            <a:off x="1653655" y="4650942"/>
            <a:ext cx="3747646" cy="496597"/>
          </a:xfrm>
          <a:prstGeom prst="rect">
            <a:avLst/>
          </a:prstGeom>
        </p:spPr>
        <p:txBody>
          <a:bodyPr anchor="t" rtlCol="false" tIns="0" lIns="0" bIns="0" rIns="0">
            <a:spAutoFit/>
          </a:bodyPr>
          <a:lstStyle/>
          <a:p>
            <a:pPr algn="l" marL="0" indent="0" lvl="1">
              <a:lnSpc>
                <a:spcPts val="4050"/>
              </a:lnSpc>
              <a:spcBef>
                <a:spcPct val="0"/>
              </a:spcBef>
            </a:pPr>
            <a:r>
              <a:rPr lang="en-US" b="true" sz="2893" spc="-57">
                <a:solidFill>
                  <a:srgbClr val="FF66C4"/>
                </a:solidFill>
                <a:latin typeface="Open Sans 1 Bold"/>
                <a:ea typeface="Open Sans 1 Bold"/>
                <a:cs typeface="Open Sans 1 Bold"/>
                <a:sym typeface="Open Sans 1 Bold"/>
              </a:rPr>
              <a:t>ENTER YOUR NAME</a:t>
            </a:r>
          </a:p>
        </p:txBody>
      </p:sp>
      <p:sp>
        <p:nvSpPr>
          <p:cNvPr name="TextBox 13" id="13"/>
          <p:cNvSpPr txBox="true"/>
          <p:nvPr/>
        </p:nvSpPr>
        <p:spPr>
          <a:xfrm rot="0">
            <a:off x="1680086" y="5168241"/>
            <a:ext cx="4069598" cy="322952"/>
          </a:xfrm>
          <a:prstGeom prst="rect">
            <a:avLst/>
          </a:prstGeom>
        </p:spPr>
        <p:txBody>
          <a:bodyPr anchor="t" rtlCol="false" tIns="0" lIns="0" bIns="0" rIns="0">
            <a:spAutoFit/>
          </a:bodyPr>
          <a:lstStyle/>
          <a:p>
            <a:pPr algn="l" marL="0" indent="0" lvl="1">
              <a:lnSpc>
                <a:spcPts val="2674"/>
              </a:lnSpc>
              <a:spcBef>
                <a:spcPct val="0"/>
              </a:spcBef>
            </a:pPr>
            <a:r>
              <a:rPr lang="en-US" sz="1910" spc="-38">
                <a:solidFill>
                  <a:srgbClr val="FF66C4"/>
                </a:solidFill>
                <a:latin typeface="Open Sans 1"/>
                <a:ea typeface="Open Sans 1"/>
                <a:cs typeface="Open Sans 1"/>
                <a:sym typeface="Open Sans 1"/>
              </a:rPr>
              <a:t>ENTER YOUR TITLE</a:t>
            </a:r>
          </a:p>
        </p:txBody>
      </p:sp>
      <p:sp>
        <p:nvSpPr>
          <p:cNvPr name="TextBox 14" id="14"/>
          <p:cNvSpPr txBox="true"/>
          <p:nvPr/>
        </p:nvSpPr>
        <p:spPr>
          <a:xfrm rot="0">
            <a:off x="2190177" y="6218790"/>
            <a:ext cx="3788059" cy="296917"/>
          </a:xfrm>
          <a:prstGeom prst="rect">
            <a:avLst/>
          </a:prstGeom>
        </p:spPr>
        <p:txBody>
          <a:bodyPr anchor="t" rtlCol="false" tIns="0" lIns="0" bIns="0" rIns="0">
            <a:spAutoFit/>
          </a:bodyPr>
          <a:lstStyle/>
          <a:p>
            <a:pPr algn="l" marL="0" indent="0" lvl="1">
              <a:lnSpc>
                <a:spcPts val="2534"/>
              </a:lnSpc>
              <a:spcBef>
                <a:spcPct val="0"/>
              </a:spcBef>
            </a:pPr>
            <a:r>
              <a:rPr lang="en-US" sz="1810" spc="-36">
                <a:solidFill>
                  <a:srgbClr val="FF66C4"/>
                </a:solidFill>
                <a:latin typeface="Open Sans 1"/>
                <a:ea typeface="Open Sans 1"/>
                <a:cs typeface="Open Sans 1"/>
                <a:sym typeface="Open Sans 1"/>
              </a:rPr>
              <a:t>www.reallygreatsite.com</a:t>
            </a:r>
          </a:p>
        </p:txBody>
      </p:sp>
      <p:sp>
        <p:nvSpPr>
          <p:cNvPr name="TextBox 15" id="15"/>
          <p:cNvSpPr txBox="true"/>
          <p:nvPr/>
        </p:nvSpPr>
        <p:spPr>
          <a:xfrm rot="0">
            <a:off x="2190177" y="6842415"/>
            <a:ext cx="3788059" cy="611242"/>
          </a:xfrm>
          <a:prstGeom prst="rect">
            <a:avLst/>
          </a:prstGeom>
        </p:spPr>
        <p:txBody>
          <a:bodyPr anchor="t" rtlCol="false" tIns="0" lIns="0" bIns="0" rIns="0">
            <a:spAutoFit/>
          </a:bodyPr>
          <a:lstStyle/>
          <a:p>
            <a:pPr algn="l" marL="0" indent="0" lvl="1">
              <a:lnSpc>
                <a:spcPts val="2534"/>
              </a:lnSpc>
              <a:spcBef>
                <a:spcPct val="0"/>
              </a:spcBef>
            </a:pPr>
            <a:r>
              <a:rPr lang="en-US" sz="1810" spc="-36">
                <a:solidFill>
                  <a:srgbClr val="FF66C4"/>
                </a:solidFill>
                <a:latin typeface="Open Sans 1"/>
                <a:ea typeface="Open Sans 1"/>
                <a:cs typeface="Open Sans 1"/>
                <a:sym typeface="Open Sans 1"/>
              </a:rPr>
              <a:t>123 Anywhere St., Any City, State, Country 12345</a:t>
            </a:r>
          </a:p>
        </p:txBody>
      </p:sp>
      <p:sp>
        <p:nvSpPr>
          <p:cNvPr name="TextBox 16" id="16"/>
          <p:cNvSpPr txBox="true"/>
          <p:nvPr/>
        </p:nvSpPr>
        <p:spPr>
          <a:xfrm rot="0">
            <a:off x="2190177" y="5698388"/>
            <a:ext cx="3559508" cy="296917"/>
          </a:xfrm>
          <a:prstGeom prst="rect">
            <a:avLst/>
          </a:prstGeom>
        </p:spPr>
        <p:txBody>
          <a:bodyPr anchor="t" rtlCol="false" tIns="0" lIns="0" bIns="0" rIns="0">
            <a:spAutoFit/>
          </a:bodyPr>
          <a:lstStyle/>
          <a:p>
            <a:pPr algn="l" marL="0" indent="0" lvl="1">
              <a:lnSpc>
                <a:spcPts val="2534"/>
              </a:lnSpc>
              <a:spcBef>
                <a:spcPct val="0"/>
              </a:spcBef>
            </a:pPr>
            <a:r>
              <a:rPr lang="en-US" sz="1810" spc="-36">
                <a:solidFill>
                  <a:srgbClr val="FF66C4"/>
                </a:solidFill>
                <a:latin typeface="Open Sans 1"/>
                <a:ea typeface="Open Sans 1"/>
                <a:cs typeface="Open Sans 1"/>
                <a:sym typeface="Open Sans 1"/>
              </a:rPr>
              <a:t>+123-456-7890</a:t>
            </a:r>
          </a:p>
        </p:txBody>
      </p:sp>
      <p:sp>
        <p:nvSpPr>
          <p:cNvPr name="TextBox 17" id="17"/>
          <p:cNvSpPr txBox="true"/>
          <p:nvPr/>
        </p:nvSpPr>
        <p:spPr>
          <a:xfrm rot="0">
            <a:off x="576517" y="9499751"/>
            <a:ext cx="2154276" cy="488647"/>
          </a:xfrm>
          <a:prstGeom prst="rect">
            <a:avLst/>
          </a:prstGeom>
        </p:spPr>
        <p:txBody>
          <a:bodyPr anchor="t" rtlCol="false" tIns="0" lIns="0" bIns="0" rIns="0">
            <a:spAutoFit/>
          </a:bodyPr>
          <a:lstStyle/>
          <a:p>
            <a:pPr algn="l">
              <a:lnSpc>
                <a:spcPts val="4041"/>
              </a:lnSpc>
              <a:spcBef>
                <a:spcPct val="0"/>
              </a:spcBef>
            </a:pPr>
            <a:r>
              <a:rPr lang="en-US" b="true" sz="2886" spc="-57">
                <a:solidFill>
                  <a:srgbClr val="22597D"/>
                </a:solidFill>
                <a:latin typeface="Open Sans 1 Bold"/>
                <a:ea typeface="Open Sans 1 Bold"/>
                <a:cs typeface="Open Sans 1 Bold"/>
                <a:sym typeface="Open Sans 1 Bold"/>
              </a:rPr>
              <a:t>#PGAM2025</a:t>
            </a:r>
          </a:p>
        </p:txBody>
      </p:sp>
      <p:sp>
        <p:nvSpPr>
          <p:cNvPr name="TextBox 18" id="18"/>
          <p:cNvSpPr txBox="true"/>
          <p:nvPr/>
        </p:nvSpPr>
        <p:spPr>
          <a:xfrm rot="0">
            <a:off x="1680086" y="2897566"/>
            <a:ext cx="9664917" cy="1430461"/>
          </a:xfrm>
          <a:prstGeom prst="rect">
            <a:avLst/>
          </a:prstGeom>
        </p:spPr>
        <p:txBody>
          <a:bodyPr anchor="t" rtlCol="false" tIns="0" lIns="0" bIns="0" rIns="0">
            <a:spAutoFit/>
          </a:bodyPr>
          <a:lstStyle/>
          <a:p>
            <a:pPr algn="l">
              <a:lnSpc>
                <a:spcPts val="11113"/>
              </a:lnSpc>
            </a:pPr>
            <a:r>
              <a:rPr lang="en-US" sz="9835">
                <a:solidFill>
                  <a:srgbClr val="3A3636"/>
                </a:solidFill>
                <a:latin typeface="Open Sans Extra Bold"/>
                <a:ea typeface="Open Sans Extra Bold"/>
                <a:cs typeface="Open Sans Extra Bold"/>
                <a:sym typeface="Open Sans Extra Bold"/>
              </a:rPr>
              <a:t>Thank You!</a:t>
            </a:r>
          </a:p>
        </p:txBody>
      </p:sp>
      <p:grpSp>
        <p:nvGrpSpPr>
          <p:cNvPr name="Group 19" id="19"/>
          <p:cNvGrpSpPr/>
          <p:nvPr/>
        </p:nvGrpSpPr>
        <p:grpSpPr>
          <a:xfrm rot="0">
            <a:off x="16420234" y="-1717598"/>
            <a:ext cx="3735531" cy="373553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F75BC"/>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747857" y="-643475"/>
            <a:ext cx="1286950" cy="128695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75BC"/>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2.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2123887" y="-2346523"/>
            <a:ext cx="4693046" cy="469304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39603" y="1122782"/>
            <a:ext cx="7019697" cy="10556306"/>
            <a:chOff x="0" y="0"/>
            <a:chExt cx="660400" cy="993118"/>
          </a:xfrm>
        </p:grpSpPr>
        <p:sp>
          <p:nvSpPr>
            <p:cNvPr name="Freeform 6" id="6"/>
            <p:cNvSpPr/>
            <p:nvPr/>
          </p:nvSpPr>
          <p:spPr>
            <a:xfrm flipH="false" flipV="false" rot="0">
              <a:off x="0" y="0"/>
              <a:ext cx="660400" cy="993118"/>
            </a:xfrm>
            <a:custGeom>
              <a:avLst/>
              <a:gdLst/>
              <a:ahLst/>
              <a:cxnLst/>
              <a:rect r="r" b="b" t="t" l="l"/>
              <a:pathLst>
                <a:path h="99311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145DA0"/>
            </a:solidFill>
          </p:spPr>
        </p:sp>
        <p:sp>
          <p:nvSpPr>
            <p:cNvPr name="TextBox 7" id="7"/>
            <p:cNvSpPr txBox="true"/>
            <p:nvPr/>
          </p:nvSpPr>
          <p:spPr>
            <a:xfrm>
              <a:off x="0" y="88900"/>
              <a:ext cx="660400" cy="90421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10614313" y="1459818"/>
            <a:ext cx="6270276" cy="6270276"/>
            <a:chOff x="0" y="0"/>
            <a:chExt cx="8916670" cy="8916670"/>
          </a:xfrm>
        </p:grpSpPr>
        <p:sp>
          <p:nvSpPr>
            <p:cNvPr name="Freeform 9" id="9"/>
            <p:cNvSpPr/>
            <p:nvPr/>
          </p:nvSpPr>
          <p:spPr>
            <a:xfrm flipH="false" flipV="false" rot="0">
              <a:off x="6350" y="6350"/>
              <a:ext cx="8903970" cy="8903970"/>
            </a:xfrm>
            <a:custGeom>
              <a:avLst/>
              <a:gdLst/>
              <a:ahLst/>
              <a:cxnLst/>
              <a:rect r="r" b="b" t="t" l="l"/>
              <a:pathLst>
                <a:path h="8903970" w="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sp>
        <p:sp>
          <p:nvSpPr>
            <p:cNvPr name="Freeform 10" id="10"/>
            <p:cNvSpPr/>
            <p:nvPr/>
          </p:nvSpPr>
          <p:spPr>
            <a:xfrm flipH="false" flipV="false" rot="0">
              <a:off x="154940" y="154940"/>
              <a:ext cx="8605520" cy="8605520"/>
            </a:xfrm>
            <a:custGeom>
              <a:avLst/>
              <a:gdLst/>
              <a:ahLst/>
              <a:cxnLst/>
              <a:rect r="r" b="b" t="t" l="l"/>
              <a:pathLst>
                <a:path h="8605520" w="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solidFill>
              <a:srgbClr val="000000">
                <a:alpha val="0"/>
              </a:srgbClr>
            </a:solidFill>
            <a:ln w="12700">
              <a:solidFill>
                <a:srgbClr val="000000"/>
              </a:solidFill>
            </a:ln>
          </p:spPr>
        </p:sp>
      </p:grpSp>
      <p:sp>
        <p:nvSpPr>
          <p:cNvPr name="TextBox 11" id="11"/>
          <p:cNvSpPr txBox="true"/>
          <p:nvPr/>
        </p:nvSpPr>
        <p:spPr>
          <a:xfrm rot="0">
            <a:off x="595642" y="4108451"/>
            <a:ext cx="8414772" cy="2463013"/>
          </a:xfrm>
          <a:prstGeom prst="rect">
            <a:avLst/>
          </a:prstGeom>
        </p:spPr>
        <p:txBody>
          <a:bodyPr anchor="t" rtlCol="false" tIns="0" lIns="0" bIns="0" rIns="0">
            <a:spAutoFit/>
          </a:bodyPr>
          <a:lstStyle/>
          <a:p>
            <a:pPr algn="l" marL="0" indent="0" lvl="0">
              <a:lnSpc>
                <a:spcPts val="2843"/>
              </a:lnSpc>
              <a:spcBef>
                <a:spcPct val="0"/>
              </a:spcBef>
            </a:pPr>
            <a:r>
              <a:rPr lang="en-US" sz="2030" spc="-40" strike="noStrike" u="none">
                <a:solidFill>
                  <a:srgbClr val="FF66C4"/>
                </a:solidFill>
                <a:latin typeface="Open Sans 2"/>
                <a:ea typeface="Open Sans 2"/>
                <a:cs typeface="Open Sans 2"/>
                <a:sym typeface="Open Sans 2"/>
              </a:rPr>
              <a:t>Lorem ipsum dolor sit amet, consectetur adipiscing elit. Nullam laoreet risus fringilla, egestas elit a, consequat augue. Phasellus sollicitudin felis mi, quis egestas ex ornare sed. </a:t>
            </a:r>
          </a:p>
          <a:p>
            <a:pPr algn="l" marL="0" indent="0" lvl="0">
              <a:lnSpc>
                <a:spcPts val="2843"/>
              </a:lnSpc>
              <a:spcBef>
                <a:spcPct val="0"/>
              </a:spcBef>
            </a:pPr>
          </a:p>
          <a:p>
            <a:pPr algn="l" marL="0" indent="0" lvl="0">
              <a:lnSpc>
                <a:spcPts val="2843"/>
              </a:lnSpc>
              <a:spcBef>
                <a:spcPct val="0"/>
              </a:spcBef>
            </a:pPr>
            <a:r>
              <a:rPr lang="en-US" sz="2030" spc="-40" strike="noStrike" u="none">
                <a:solidFill>
                  <a:srgbClr val="FF66C4"/>
                </a:solidFill>
                <a:latin typeface="Open Sans 2"/>
                <a:ea typeface="Open Sans 2"/>
                <a:cs typeface="Open Sans 2"/>
                <a:sym typeface="Open Sans 2"/>
              </a:rPr>
              <a:t>Praesent vel felis quis mi pulvinar sagittis. Pellentesque viverra ipsum ante, in congue ante eleifend eget. Aenean tortor tellus, efficitur ac rhoncus et, eleifend sit amet mi. Sed ut lectus ac nibh molestie rhoncus.</a:t>
            </a:r>
          </a:p>
        </p:txBody>
      </p:sp>
      <p:sp>
        <p:nvSpPr>
          <p:cNvPr name="TextBox 12" id="12"/>
          <p:cNvSpPr txBox="true"/>
          <p:nvPr/>
        </p:nvSpPr>
        <p:spPr>
          <a:xfrm rot="0">
            <a:off x="595642" y="3250438"/>
            <a:ext cx="9858563" cy="768902"/>
          </a:xfrm>
          <a:prstGeom prst="rect">
            <a:avLst/>
          </a:prstGeom>
        </p:spPr>
        <p:txBody>
          <a:bodyPr anchor="t" rtlCol="false" tIns="0" lIns="0" bIns="0" rIns="0">
            <a:spAutoFit/>
          </a:bodyPr>
          <a:lstStyle/>
          <a:p>
            <a:pPr algn="l">
              <a:lnSpc>
                <a:spcPts val="6300"/>
              </a:lnSpc>
              <a:spcBef>
                <a:spcPct val="0"/>
              </a:spcBef>
            </a:pPr>
            <a:r>
              <a:rPr lang="en-US" sz="4500">
                <a:solidFill>
                  <a:srgbClr val="FF66C4"/>
                </a:solidFill>
                <a:latin typeface="Open Sans Extra Bold"/>
                <a:ea typeface="Open Sans Extra Bold"/>
                <a:cs typeface="Open Sans Extra Bold"/>
                <a:sym typeface="Open Sans Extra Bold"/>
              </a:rPr>
              <a:t>About INSERT ORGANIZATION</a:t>
            </a:r>
          </a:p>
        </p:txBody>
      </p:sp>
      <p:sp>
        <p:nvSpPr>
          <p:cNvPr name="TextBox 13" id="13"/>
          <p:cNvSpPr txBox="true"/>
          <p:nvPr/>
        </p:nvSpPr>
        <p:spPr>
          <a:xfrm rot="0">
            <a:off x="10614313" y="4763867"/>
            <a:ext cx="6270276" cy="1099820"/>
          </a:xfrm>
          <a:prstGeom prst="rect">
            <a:avLst/>
          </a:prstGeom>
        </p:spPr>
        <p:txBody>
          <a:bodyPr anchor="t" rtlCol="false" tIns="0" lIns="0" bIns="0" rIns="0">
            <a:spAutoFit/>
          </a:bodyPr>
          <a:lstStyle/>
          <a:p>
            <a:pPr algn="ctr">
              <a:lnSpc>
                <a:spcPts val="4480"/>
              </a:lnSpc>
            </a:pPr>
            <a:r>
              <a:rPr lang="en-US" sz="3200">
                <a:solidFill>
                  <a:srgbClr val="FF66C4"/>
                </a:solidFill>
                <a:latin typeface="Open Sans Extra Bold"/>
                <a:ea typeface="Open Sans Extra Bold"/>
                <a:cs typeface="Open Sans Extra Bold"/>
                <a:sym typeface="Open Sans Extra Bold"/>
              </a:rPr>
              <a:t>INSERT PRESENTER </a:t>
            </a:r>
          </a:p>
          <a:p>
            <a:pPr algn="ctr">
              <a:lnSpc>
                <a:spcPts val="4480"/>
              </a:lnSpc>
            </a:pPr>
            <a:r>
              <a:rPr lang="en-US" sz="3200">
                <a:solidFill>
                  <a:srgbClr val="FF66C4"/>
                </a:solidFill>
                <a:latin typeface="Open Sans Extra Bold"/>
                <a:ea typeface="Open Sans Extra Bold"/>
                <a:cs typeface="Open Sans Extra Bold"/>
                <a:sym typeface="Open Sans Extra Bold"/>
              </a:rPr>
              <a:t>PHOTO HERE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990688"/>
            <a:ext cx="4904885" cy="7694665"/>
          </a:xfrm>
          <a:custGeom>
            <a:avLst/>
            <a:gdLst/>
            <a:ahLst/>
            <a:cxnLst/>
            <a:rect r="r" b="b" t="t" l="l"/>
            <a:pathLst>
              <a:path h="7694665" w="4904885">
                <a:moveTo>
                  <a:pt x="0" y="0"/>
                </a:moveTo>
                <a:lnTo>
                  <a:pt x="4904885" y="0"/>
                </a:lnTo>
                <a:lnTo>
                  <a:pt x="4904885" y="7694665"/>
                </a:lnTo>
                <a:lnTo>
                  <a:pt x="0" y="7694665"/>
                </a:lnTo>
                <a:lnTo>
                  <a:pt x="0" y="0"/>
                </a:lnTo>
                <a:close/>
              </a:path>
            </a:pathLst>
          </a:custGeom>
          <a:blipFill>
            <a:blip r:embed="rId2"/>
            <a:stretch>
              <a:fillRect l="0" t="0" r="0" b="0"/>
            </a:stretch>
          </a:blipFill>
        </p:spPr>
      </p:sp>
      <p:sp>
        <p:nvSpPr>
          <p:cNvPr name="TextBox 3" id="3"/>
          <p:cNvSpPr txBox="true"/>
          <p:nvPr/>
        </p:nvSpPr>
        <p:spPr>
          <a:xfrm rot="0">
            <a:off x="7595254" y="5041271"/>
            <a:ext cx="9664046" cy="3198179"/>
          </a:xfrm>
          <a:prstGeom prst="rect">
            <a:avLst/>
          </a:prstGeom>
        </p:spPr>
        <p:txBody>
          <a:bodyPr anchor="t" rtlCol="false" tIns="0" lIns="0" bIns="0" rIns="0">
            <a:spAutoFit/>
          </a:bodyPr>
          <a:lstStyle/>
          <a:p>
            <a:pPr algn="l">
              <a:lnSpc>
                <a:spcPts val="2843"/>
              </a:lnSpc>
            </a:pPr>
            <a:r>
              <a:rPr lang="en-US" sz="2030" spc="-40">
                <a:solidFill>
                  <a:srgbClr val="3A3636"/>
                </a:solidFill>
                <a:latin typeface="Open Sans 1"/>
                <a:ea typeface="Open Sans 1"/>
                <a:cs typeface="Open Sans 1"/>
                <a:sym typeface="Open Sans 1"/>
              </a:rPr>
              <a:t>Problem Gambling Awareness Month (PGAM) is a nationwide grassroots campaign, held annually in March, that seeks to increase public awareness of problem gambling and promote prevention, treatment, and recovery services.</a:t>
            </a:r>
          </a:p>
          <a:p>
            <a:pPr algn="l">
              <a:lnSpc>
                <a:spcPts val="2843"/>
              </a:lnSpc>
            </a:pPr>
          </a:p>
          <a:p>
            <a:pPr algn="l" marL="0" indent="0" lvl="0">
              <a:lnSpc>
                <a:spcPts val="2843"/>
              </a:lnSpc>
              <a:spcBef>
                <a:spcPct val="0"/>
              </a:spcBef>
            </a:pPr>
            <a:r>
              <a:rPr lang="en-US" sz="2030" spc="-40">
                <a:solidFill>
                  <a:srgbClr val="3A3636"/>
                </a:solidFill>
                <a:latin typeface="Open Sans 1"/>
                <a:ea typeface="Open Sans 1"/>
                <a:cs typeface="Open Sans 1"/>
                <a:sym typeface="Open Sans 1"/>
              </a:rPr>
              <a:t>The 2025 Problem Gambling Awareness Month theme, "Seeking Understanding," highlights the urgent need to address the widespread misunderstanding and stigma surrounding problem gambling. By fostering greater awareness and understanding, we can challenge these misconceptions, reduce stigma, and offer support to those who need it. </a:t>
            </a:r>
          </a:p>
        </p:txBody>
      </p:sp>
      <p:sp>
        <p:nvSpPr>
          <p:cNvPr name="TextBox 4" id="4"/>
          <p:cNvSpPr txBox="true"/>
          <p:nvPr/>
        </p:nvSpPr>
        <p:spPr>
          <a:xfrm rot="0">
            <a:off x="7595254" y="1038313"/>
            <a:ext cx="10759909" cy="2840020"/>
          </a:xfrm>
          <a:prstGeom prst="rect">
            <a:avLst/>
          </a:prstGeom>
        </p:spPr>
        <p:txBody>
          <a:bodyPr anchor="t" rtlCol="false" tIns="0" lIns="0" bIns="0" rIns="0">
            <a:spAutoFit/>
          </a:bodyPr>
          <a:lstStyle/>
          <a:p>
            <a:pPr algn="l">
              <a:lnSpc>
                <a:spcPts val="7463"/>
              </a:lnSpc>
            </a:pPr>
            <a:r>
              <a:rPr lang="en-US" sz="6605">
                <a:solidFill>
                  <a:srgbClr val="3A3636"/>
                </a:solidFill>
                <a:latin typeface="Open Sans Extra Bold"/>
                <a:ea typeface="Open Sans Extra Bold"/>
                <a:cs typeface="Open Sans Extra Bold"/>
                <a:sym typeface="Open Sans Extra Bold"/>
              </a:rPr>
              <a:t>What is Problem Gambling Awareness Month?</a:t>
            </a:r>
          </a:p>
        </p:txBody>
      </p:sp>
      <p:grpSp>
        <p:nvGrpSpPr>
          <p:cNvPr name="Group 5" id="5"/>
          <p:cNvGrpSpPr/>
          <p:nvPr/>
        </p:nvGrpSpPr>
        <p:grpSpPr>
          <a:xfrm rot="0">
            <a:off x="-188217" y="9258300"/>
            <a:ext cx="19168245" cy="1464421"/>
            <a:chOff x="0" y="0"/>
            <a:chExt cx="5048427" cy="385691"/>
          </a:xfrm>
        </p:grpSpPr>
        <p:sp>
          <p:nvSpPr>
            <p:cNvPr name="Freeform 6" id="6"/>
            <p:cNvSpPr/>
            <p:nvPr/>
          </p:nvSpPr>
          <p:spPr>
            <a:xfrm flipH="false" flipV="false" rot="0">
              <a:off x="0" y="0"/>
              <a:ext cx="5048427" cy="385691"/>
            </a:xfrm>
            <a:custGeom>
              <a:avLst/>
              <a:gdLst/>
              <a:ahLst/>
              <a:cxnLst/>
              <a:rect r="r" b="b" t="t" l="l"/>
              <a:pathLst>
                <a:path h="385691" w="5048427">
                  <a:moveTo>
                    <a:pt x="0" y="0"/>
                  </a:moveTo>
                  <a:lnTo>
                    <a:pt x="5048427" y="0"/>
                  </a:lnTo>
                  <a:lnTo>
                    <a:pt x="5048427" y="385691"/>
                  </a:lnTo>
                  <a:lnTo>
                    <a:pt x="0" y="385691"/>
                  </a:lnTo>
                  <a:close/>
                </a:path>
              </a:pathLst>
            </a:custGeom>
            <a:solidFill>
              <a:srgbClr val="D3E2EF"/>
            </a:solidFill>
            <a:ln cap="sq">
              <a:noFill/>
              <a:prstDash val="solid"/>
              <a:miter/>
            </a:ln>
          </p:spPr>
        </p:sp>
        <p:sp>
          <p:nvSpPr>
            <p:cNvPr name="TextBox 7" id="7"/>
            <p:cNvSpPr txBox="true"/>
            <p:nvPr/>
          </p:nvSpPr>
          <p:spPr>
            <a:xfrm>
              <a:off x="0" y="-38100"/>
              <a:ext cx="5048427" cy="42379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8" id="8"/>
          <p:cNvSpPr txBox="true"/>
          <p:nvPr/>
        </p:nvSpPr>
        <p:spPr>
          <a:xfrm rot="0">
            <a:off x="576517" y="9499751"/>
            <a:ext cx="2154276" cy="488647"/>
          </a:xfrm>
          <a:prstGeom prst="rect">
            <a:avLst/>
          </a:prstGeom>
        </p:spPr>
        <p:txBody>
          <a:bodyPr anchor="t" rtlCol="false" tIns="0" lIns="0" bIns="0" rIns="0">
            <a:spAutoFit/>
          </a:bodyPr>
          <a:lstStyle/>
          <a:p>
            <a:pPr algn="l">
              <a:lnSpc>
                <a:spcPts val="4041"/>
              </a:lnSpc>
              <a:spcBef>
                <a:spcPct val="0"/>
              </a:spcBef>
            </a:pPr>
            <a:r>
              <a:rPr lang="en-US" b="true" sz="2886" spc="-57">
                <a:solidFill>
                  <a:srgbClr val="22597D"/>
                </a:solidFill>
                <a:latin typeface="Open Sans 1 Bold"/>
                <a:ea typeface="Open Sans 1 Bold"/>
                <a:cs typeface="Open Sans 1 Bold"/>
                <a:sym typeface="Open Sans 1 Bold"/>
              </a:rPr>
              <a:t>#PGAM2025</a:t>
            </a:r>
          </a:p>
        </p:txBody>
      </p:sp>
      <p:sp>
        <p:nvSpPr>
          <p:cNvPr name="AutoShape 9" id="9"/>
          <p:cNvSpPr/>
          <p:nvPr/>
        </p:nvSpPr>
        <p:spPr>
          <a:xfrm>
            <a:off x="7595254" y="4383112"/>
            <a:ext cx="1455818" cy="0"/>
          </a:xfrm>
          <a:prstGeom prst="line">
            <a:avLst/>
          </a:prstGeom>
          <a:ln cap="flat" w="38100">
            <a:solidFill>
              <a:srgbClr val="0F75BC"/>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0" y="-208595"/>
            <a:ext cx="18288000" cy="5143500"/>
          </a:xfrm>
          <a:custGeom>
            <a:avLst/>
            <a:gdLst/>
            <a:ahLst/>
            <a:cxnLst/>
            <a:rect r="r" b="b" t="t" l="l"/>
            <a:pathLst>
              <a:path h="5143500" w="18288000">
                <a:moveTo>
                  <a:pt x="0" y="0"/>
                </a:moveTo>
                <a:lnTo>
                  <a:pt x="18288000" y="0"/>
                </a:lnTo>
                <a:lnTo>
                  <a:pt x="18288000" y="5143500"/>
                </a:lnTo>
                <a:lnTo>
                  <a:pt x="0" y="5143500"/>
                </a:lnTo>
                <a:lnTo>
                  <a:pt x="0" y="0"/>
                </a:lnTo>
                <a:close/>
              </a:path>
            </a:pathLst>
          </a:custGeom>
          <a:blipFill>
            <a:blip r:embed="rId2"/>
            <a:stretch>
              <a:fillRect l="0" t="-68666" r="0" b="-68666"/>
            </a:stretch>
          </a:blipFill>
        </p:spPr>
      </p:sp>
      <p:grpSp>
        <p:nvGrpSpPr>
          <p:cNvPr name="Group 3" id="3"/>
          <p:cNvGrpSpPr/>
          <p:nvPr/>
        </p:nvGrpSpPr>
        <p:grpSpPr>
          <a:xfrm rot="0">
            <a:off x="2730793" y="3010898"/>
            <a:ext cx="12826414" cy="5654822"/>
            <a:chOff x="0" y="0"/>
            <a:chExt cx="3378150" cy="1489336"/>
          </a:xfrm>
        </p:grpSpPr>
        <p:sp>
          <p:nvSpPr>
            <p:cNvPr name="Freeform 4" id="4"/>
            <p:cNvSpPr/>
            <p:nvPr/>
          </p:nvSpPr>
          <p:spPr>
            <a:xfrm flipH="false" flipV="false" rot="0">
              <a:off x="0" y="0"/>
              <a:ext cx="3378150" cy="1489336"/>
            </a:xfrm>
            <a:custGeom>
              <a:avLst/>
              <a:gdLst/>
              <a:ahLst/>
              <a:cxnLst/>
              <a:rect r="r" b="b" t="t" l="l"/>
              <a:pathLst>
                <a:path h="1489336" w="3378150">
                  <a:moveTo>
                    <a:pt x="0" y="0"/>
                  </a:moveTo>
                  <a:lnTo>
                    <a:pt x="3378150" y="0"/>
                  </a:lnTo>
                  <a:lnTo>
                    <a:pt x="3378150" y="1489336"/>
                  </a:lnTo>
                  <a:lnTo>
                    <a:pt x="0" y="1489336"/>
                  </a:lnTo>
                  <a:close/>
                </a:path>
              </a:pathLst>
            </a:custGeom>
            <a:solidFill>
              <a:srgbClr val="0F75BC"/>
            </a:solidFill>
            <a:ln cap="sq">
              <a:noFill/>
              <a:prstDash val="solid"/>
              <a:miter/>
            </a:ln>
          </p:spPr>
        </p:sp>
        <p:sp>
          <p:nvSpPr>
            <p:cNvPr name="TextBox 5" id="5"/>
            <p:cNvSpPr txBox="true"/>
            <p:nvPr/>
          </p:nvSpPr>
          <p:spPr>
            <a:xfrm>
              <a:off x="0" y="-38100"/>
              <a:ext cx="3378150" cy="152743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3418914" y="3484711"/>
            <a:ext cx="11450173" cy="992039"/>
          </a:xfrm>
          <a:prstGeom prst="rect">
            <a:avLst/>
          </a:prstGeom>
        </p:spPr>
        <p:txBody>
          <a:bodyPr anchor="t" rtlCol="false" tIns="0" lIns="0" bIns="0" rIns="0">
            <a:spAutoFit/>
          </a:bodyPr>
          <a:lstStyle/>
          <a:p>
            <a:pPr algn="ctr" marL="0" indent="0" lvl="0">
              <a:lnSpc>
                <a:spcPts val="8195"/>
              </a:lnSpc>
              <a:spcBef>
                <a:spcPct val="0"/>
              </a:spcBef>
            </a:pPr>
            <a:r>
              <a:rPr lang="en-US" sz="5854">
                <a:solidFill>
                  <a:srgbClr val="FDFDFD"/>
                </a:solidFill>
                <a:latin typeface="Open Sans Extra Bold"/>
                <a:ea typeface="Open Sans Extra Bold"/>
                <a:cs typeface="Open Sans Extra Bold"/>
                <a:sym typeface="Open Sans Extra Bold"/>
              </a:rPr>
              <a:t>What is Problem Gambling?</a:t>
            </a:r>
          </a:p>
        </p:txBody>
      </p:sp>
      <p:sp>
        <p:nvSpPr>
          <p:cNvPr name="TextBox 7" id="7"/>
          <p:cNvSpPr txBox="true"/>
          <p:nvPr/>
        </p:nvSpPr>
        <p:spPr>
          <a:xfrm rot="0">
            <a:off x="3896755" y="5496440"/>
            <a:ext cx="10494490" cy="2077749"/>
          </a:xfrm>
          <a:prstGeom prst="rect">
            <a:avLst/>
          </a:prstGeom>
        </p:spPr>
        <p:txBody>
          <a:bodyPr anchor="t" rtlCol="false" tIns="0" lIns="0" bIns="0" rIns="0">
            <a:spAutoFit/>
          </a:bodyPr>
          <a:lstStyle/>
          <a:p>
            <a:pPr algn="ctr">
              <a:lnSpc>
                <a:spcPts val="4128"/>
              </a:lnSpc>
              <a:spcBef>
                <a:spcPct val="0"/>
              </a:spcBef>
            </a:pPr>
            <a:r>
              <a:rPr lang="en-US" sz="2948" spc="-58">
                <a:solidFill>
                  <a:srgbClr val="FDFDFD"/>
                </a:solidFill>
                <a:latin typeface="Open Sans 1"/>
                <a:ea typeface="Open Sans 1"/>
                <a:cs typeface="Open Sans 1"/>
                <a:sym typeface="Open Sans 1"/>
              </a:rPr>
              <a:t>Problem gambling, sometimes referred to as “gambling addiction” or “gambling disorder”, is gambling behavior that is damaging to a person or their family, often disrupting their daily life and career.</a:t>
            </a:r>
          </a:p>
        </p:txBody>
      </p:sp>
      <p:sp>
        <p:nvSpPr>
          <p:cNvPr name="AutoShape 8" id="8"/>
          <p:cNvSpPr/>
          <p:nvPr/>
        </p:nvSpPr>
        <p:spPr>
          <a:xfrm>
            <a:off x="8321982" y="4810125"/>
            <a:ext cx="1455818"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F75BC"/>
        </a:solidFill>
      </p:bgPr>
    </p:bg>
    <p:spTree>
      <p:nvGrpSpPr>
        <p:cNvPr id="1" name=""/>
        <p:cNvGrpSpPr/>
        <p:nvPr/>
      </p:nvGrpSpPr>
      <p:grpSpPr>
        <a:xfrm>
          <a:off x="0" y="0"/>
          <a:ext cx="0" cy="0"/>
          <a:chOff x="0" y="0"/>
          <a:chExt cx="0" cy="0"/>
        </a:xfrm>
      </p:grpSpPr>
      <p:sp>
        <p:nvSpPr>
          <p:cNvPr name="Freeform 2" id="2"/>
          <p:cNvSpPr/>
          <p:nvPr/>
        </p:nvSpPr>
        <p:spPr>
          <a:xfrm flipH="false" flipV="false" rot="0">
            <a:off x="13402273" y="-8767"/>
            <a:ext cx="4907787" cy="10295767"/>
          </a:xfrm>
          <a:custGeom>
            <a:avLst/>
            <a:gdLst/>
            <a:ahLst/>
            <a:cxnLst/>
            <a:rect r="r" b="b" t="t" l="l"/>
            <a:pathLst>
              <a:path h="10295767" w="4907787">
                <a:moveTo>
                  <a:pt x="0" y="0"/>
                </a:moveTo>
                <a:lnTo>
                  <a:pt x="4907787" y="0"/>
                </a:lnTo>
                <a:lnTo>
                  <a:pt x="4907787" y="10295767"/>
                </a:lnTo>
                <a:lnTo>
                  <a:pt x="0" y="10295767"/>
                </a:lnTo>
                <a:lnTo>
                  <a:pt x="0" y="0"/>
                </a:lnTo>
                <a:close/>
              </a:path>
            </a:pathLst>
          </a:custGeom>
          <a:blipFill>
            <a:blip r:embed="rId2"/>
            <a:stretch>
              <a:fillRect l="-214873" t="0" r="0" b="0"/>
            </a:stretch>
          </a:blipFill>
        </p:spPr>
      </p:sp>
      <p:grpSp>
        <p:nvGrpSpPr>
          <p:cNvPr name="Group 3" id="3"/>
          <p:cNvGrpSpPr/>
          <p:nvPr/>
        </p:nvGrpSpPr>
        <p:grpSpPr>
          <a:xfrm rot="0">
            <a:off x="698229" y="3836070"/>
            <a:ext cx="16891541" cy="5088907"/>
            <a:chOff x="0" y="0"/>
            <a:chExt cx="4448801" cy="1340288"/>
          </a:xfrm>
        </p:grpSpPr>
        <p:sp>
          <p:nvSpPr>
            <p:cNvPr name="Freeform 4" id="4"/>
            <p:cNvSpPr/>
            <p:nvPr/>
          </p:nvSpPr>
          <p:spPr>
            <a:xfrm flipH="false" flipV="false" rot="0">
              <a:off x="0" y="0"/>
              <a:ext cx="4448801" cy="1340288"/>
            </a:xfrm>
            <a:custGeom>
              <a:avLst/>
              <a:gdLst/>
              <a:ahLst/>
              <a:cxnLst/>
              <a:rect r="r" b="b" t="t" l="l"/>
              <a:pathLst>
                <a:path h="1340288" w="4448801">
                  <a:moveTo>
                    <a:pt x="7792" y="0"/>
                  </a:moveTo>
                  <a:lnTo>
                    <a:pt x="4441009" y="0"/>
                  </a:lnTo>
                  <a:cubicBezTo>
                    <a:pt x="4443076" y="0"/>
                    <a:pt x="4445058" y="821"/>
                    <a:pt x="4446519" y="2282"/>
                  </a:cubicBezTo>
                  <a:cubicBezTo>
                    <a:pt x="4447980" y="3743"/>
                    <a:pt x="4448801" y="5725"/>
                    <a:pt x="4448801" y="7792"/>
                  </a:cubicBezTo>
                  <a:lnTo>
                    <a:pt x="4448801" y="1332497"/>
                  </a:lnTo>
                  <a:cubicBezTo>
                    <a:pt x="4448801" y="1334563"/>
                    <a:pt x="4447980" y="1336545"/>
                    <a:pt x="4446519" y="1338006"/>
                  </a:cubicBezTo>
                  <a:cubicBezTo>
                    <a:pt x="4445058" y="1339467"/>
                    <a:pt x="4443076" y="1340288"/>
                    <a:pt x="4441009" y="1340288"/>
                  </a:cubicBezTo>
                  <a:lnTo>
                    <a:pt x="7792" y="1340288"/>
                  </a:lnTo>
                  <a:cubicBezTo>
                    <a:pt x="5725" y="1340288"/>
                    <a:pt x="3743" y="1339467"/>
                    <a:pt x="2282" y="1338006"/>
                  </a:cubicBezTo>
                  <a:cubicBezTo>
                    <a:pt x="821" y="1336545"/>
                    <a:pt x="0" y="1334563"/>
                    <a:pt x="0" y="1332497"/>
                  </a:cubicBezTo>
                  <a:lnTo>
                    <a:pt x="0" y="7792"/>
                  </a:lnTo>
                  <a:cubicBezTo>
                    <a:pt x="0" y="5725"/>
                    <a:pt x="821" y="3743"/>
                    <a:pt x="2282" y="2282"/>
                  </a:cubicBezTo>
                  <a:cubicBezTo>
                    <a:pt x="3743" y="821"/>
                    <a:pt x="5725" y="0"/>
                    <a:pt x="7792" y="0"/>
                  </a:cubicBezTo>
                  <a:close/>
                </a:path>
              </a:pathLst>
            </a:custGeom>
            <a:solidFill>
              <a:srgbClr val="FDFDFD"/>
            </a:solidFill>
          </p:spPr>
        </p:sp>
        <p:sp>
          <p:nvSpPr>
            <p:cNvPr name="TextBox 5" id="5"/>
            <p:cNvSpPr txBox="true"/>
            <p:nvPr/>
          </p:nvSpPr>
          <p:spPr>
            <a:xfrm>
              <a:off x="0" y="-38100"/>
              <a:ext cx="4448801" cy="1378388"/>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1076325"/>
            <a:ext cx="11484882" cy="1897045"/>
          </a:xfrm>
          <a:prstGeom prst="rect">
            <a:avLst/>
          </a:prstGeom>
        </p:spPr>
        <p:txBody>
          <a:bodyPr anchor="t" rtlCol="false" tIns="0" lIns="0" bIns="0" rIns="0">
            <a:spAutoFit/>
          </a:bodyPr>
          <a:lstStyle/>
          <a:p>
            <a:pPr algn="l">
              <a:lnSpc>
                <a:spcPts val="7463"/>
              </a:lnSpc>
            </a:pPr>
            <a:r>
              <a:rPr lang="en-US" sz="6605">
                <a:solidFill>
                  <a:srgbClr val="FDFDFD"/>
                </a:solidFill>
                <a:latin typeface="Open Sans Extra Bold"/>
                <a:ea typeface="Open Sans Extra Bold"/>
                <a:cs typeface="Open Sans Extra Bold"/>
                <a:sym typeface="Open Sans Extra Bold"/>
              </a:rPr>
              <a:t>The Scope of Problem Gambling in the U.S.</a:t>
            </a:r>
          </a:p>
        </p:txBody>
      </p:sp>
      <p:grpSp>
        <p:nvGrpSpPr>
          <p:cNvPr name="Group 7" id="7"/>
          <p:cNvGrpSpPr/>
          <p:nvPr/>
        </p:nvGrpSpPr>
        <p:grpSpPr>
          <a:xfrm rot="0">
            <a:off x="-1739782" y="8324937"/>
            <a:ext cx="4693046" cy="469304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AutoShape 10" id="10"/>
          <p:cNvSpPr/>
          <p:nvPr/>
        </p:nvSpPr>
        <p:spPr>
          <a:xfrm>
            <a:off x="4896202" y="4359388"/>
            <a:ext cx="0" cy="3815604"/>
          </a:xfrm>
          <a:prstGeom prst="line">
            <a:avLst/>
          </a:prstGeom>
          <a:ln cap="flat" w="28575">
            <a:solidFill>
              <a:srgbClr val="0F75BC"/>
            </a:solidFill>
            <a:prstDash val="solid"/>
            <a:headEnd type="none" len="sm" w="sm"/>
            <a:tailEnd type="none" len="sm" w="sm"/>
          </a:ln>
        </p:spPr>
      </p:sp>
      <p:sp>
        <p:nvSpPr>
          <p:cNvPr name="TextBox 11" id="11"/>
          <p:cNvSpPr txBox="true"/>
          <p:nvPr/>
        </p:nvSpPr>
        <p:spPr>
          <a:xfrm rot="0">
            <a:off x="1028700" y="6694203"/>
            <a:ext cx="3600566" cy="1406525"/>
          </a:xfrm>
          <a:prstGeom prst="rect">
            <a:avLst/>
          </a:prstGeom>
        </p:spPr>
        <p:txBody>
          <a:bodyPr anchor="t" rtlCol="false" tIns="0" lIns="0" bIns="0" rIns="0">
            <a:spAutoFit/>
          </a:bodyPr>
          <a:lstStyle/>
          <a:p>
            <a:pPr algn="ctr">
              <a:lnSpc>
                <a:spcPts val="2800"/>
              </a:lnSpc>
            </a:pPr>
            <a:r>
              <a:rPr lang="en-US" sz="2000" spc="-40">
                <a:solidFill>
                  <a:srgbClr val="3A3636"/>
                </a:solidFill>
                <a:latin typeface="Open Sans 1"/>
                <a:ea typeface="Open Sans 1"/>
                <a:cs typeface="Open Sans 1"/>
                <a:sym typeface="Open Sans 1"/>
              </a:rPr>
              <a:t>2.5 million U.S. adults (1%) are estimated to meet the criteria for a severe gambling problem in a given year.</a:t>
            </a:r>
          </a:p>
        </p:txBody>
      </p:sp>
      <p:sp>
        <p:nvSpPr>
          <p:cNvPr name="TextBox 12" id="12"/>
          <p:cNvSpPr txBox="true"/>
          <p:nvPr/>
        </p:nvSpPr>
        <p:spPr>
          <a:xfrm rot="0">
            <a:off x="1769658" y="5817222"/>
            <a:ext cx="2031795" cy="400731"/>
          </a:xfrm>
          <a:prstGeom prst="rect">
            <a:avLst/>
          </a:prstGeom>
        </p:spPr>
        <p:txBody>
          <a:bodyPr anchor="t" rtlCol="false" tIns="0" lIns="0" bIns="0" rIns="0">
            <a:spAutoFit/>
          </a:bodyPr>
          <a:lstStyle/>
          <a:p>
            <a:pPr algn="ctr">
              <a:lnSpc>
                <a:spcPts val="3252"/>
              </a:lnSpc>
              <a:spcBef>
                <a:spcPct val="0"/>
              </a:spcBef>
            </a:pPr>
            <a:r>
              <a:rPr lang="en-US" sz="2323">
                <a:solidFill>
                  <a:srgbClr val="22597D"/>
                </a:solidFill>
                <a:latin typeface="Open Sans Extra Bold"/>
                <a:ea typeface="Open Sans Extra Bold"/>
                <a:cs typeface="Open Sans Extra Bold"/>
                <a:sym typeface="Open Sans Extra Bold"/>
              </a:rPr>
              <a:t>Prevalence</a:t>
            </a:r>
          </a:p>
        </p:txBody>
      </p:sp>
      <p:sp>
        <p:nvSpPr>
          <p:cNvPr name="TextBox 13" id="13"/>
          <p:cNvSpPr txBox="true"/>
          <p:nvPr/>
        </p:nvSpPr>
        <p:spPr>
          <a:xfrm rot="0">
            <a:off x="5257605" y="6694203"/>
            <a:ext cx="3600566" cy="1406525"/>
          </a:xfrm>
          <a:prstGeom prst="rect">
            <a:avLst/>
          </a:prstGeom>
        </p:spPr>
        <p:txBody>
          <a:bodyPr anchor="t" rtlCol="false" tIns="0" lIns="0" bIns="0" rIns="0">
            <a:spAutoFit/>
          </a:bodyPr>
          <a:lstStyle/>
          <a:p>
            <a:pPr algn="ctr">
              <a:lnSpc>
                <a:spcPts val="2800"/>
              </a:lnSpc>
            </a:pPr>
            <a:r>
              <a:rPr lang="en-US" sz="2000" spc="-40">
                <a:solidFill>
                  <a:srgbClr val="3A3636"/>
                </a:solidFill>
                <a:latin typeface="Open Sans 1"/>
                <a:ea typeface="Open Sans 1"/>
                <a:cs typeface="Open Sans 1"/>
                <a:sym typeface="Open Sans 1"/>
              </a:rPr>
              <a:t>5-8 million U.S. adults  (2-3%) would be considered to have mild or moderate gambling problems.</a:t>
            </a:r>
          </a:p>
        </p:txBody>
      </p:sp>
      <p:sp>
        <p:nvSpPr>
          <p:cNvPr name="TextBox 14" id="14"/>
          <p:cNvSpPr txBox="true"/>
          <p:nvPr/>
        </p:nvSpPr>
        <p:spPr>
          <a:xfrm rot="0">
            <a:off x="5528121" y="5817222"/>
            <a:ext cx="2888134" cy="400731"/>
          </a:xfrm>
          <a:prstGeom prst="rect">
            <a:avLst/>
          </a:prstGeom>
        </p:spPr>
        <p:txBody>
          <a:bodyPr anchor="t" rtlCol="false" tIns="0" lIns="0" bIns="0" rIns="0">
            <a:spAutoFit/>
          </a:bodyPr>
          <a:lstStyle/>
          <a:p>
            <a:pPr algn="ctr">
              <a:lnSpc>
                <a:spcPts val="3252"/>
              </a:lnSpc>
              <a:spcBef>
                <a:spcPct val="0"/>
              </a:spcBef>
            </a:pPr>
            <a:r>
              <a:rPr lang="en-US" sz="2323">
                <a:solidFill>
                  <a:srgbClr val="22597D"/>
                </a:solidFill>
                <a:latin typeface="Open Sans Extra Bold"/>
                <a:ea typeface="Open Sans Extra Bold"/>
                <a:cs typeface="Open Sans Extra Bold"/>
                <a:sym typeface="Open Sans Extra Bold"/>
              </a:rPr>
              <a:t>Individuals At-Risk </a:t>
            </a:r>
          </a:p>
        </p:txBody>
      </p:sp>
      <p:sp>
        <p:nvSpPr>
          <p:cNvPr name="TextBox 15" id="15"/>
          <p:cNvSpPr txBox="true"/>
          <p:nvPr/>
        </p:nvSpPr>
        <p:spPr>
          <a:xfrm rot="0">
            <a:off x="9486509" y="6694203"/>
            <a:ext cx="3600566" cy="1406525"/>
          </a:xfrm>
          <a:prstGeom prst="rect">
            <a:avLst/>
          </a:prstGeom>
        </p:spPr>
        <p:txBody>
          <a:bodyPr anchor="t" rtlCol="false" tIns="0" lIns="0" bIns="0" rIns="0">
            <a:spAutoFit/>
          </a:bodyPr>
          <a:lstStyle/>
          <a:p>
            <a:pPr algn="ctr">
              <a:lnSpc>
                <a:spcPts val="2800"/>
              </a:lnSpc>
            </a:pPr>
            <a:r>
              <a:rPr lang="en-US" sz="2000" spc="-40">
                <a:solidFill>
                  <a:srgbClr val="3A3636"/>
                </a:solidFill>
                <a:latin typeface="Open Sans 1"/>
                <a:ea typeface="Open Sans 1"/>
                <a:cs typeface="Open Sans 1"/>
                <a:sym typeface="Open Sans 1"/>
              </a:rPr>
              <a:t>The amount of money lost or won does not determine when gambling becomes problematic.</a:t>
            </a:r>
          </a:p>
        </p:txBody>
      </p:sp>
      <p:sp>
        <p:nvSpPr>
          <p:cNvPr name="TextBox 16" id="16"/>
          <p:cNvSpPr txBox="true"/>
          <p:nvPr/>
        </p:nvSpPr>
        <p:spPr>
          <a:xfrm rot="0">
            <a:off x="10142923" y="5817222"/>
            <a:ext cx="2630209" cy="400731"/>
          </a:xfrm>
          <a:prstGeom prst="rect">
            <a:avLst/>
          </a:prstGeom>
        </p:spPr>
        <p:txBody>
          <a:bodyPr anchor="t" rtlCol="false" tIns="0" lIns="0" bIns="0" rIns="0">
            <a:spAutoFit/>
          </a:bodyPr>
          <a:lstStyle/>
          <a:p>
            <a:pPr algn="ctr">
              <a:lnSpc>
                <a:spcPts val="3252"/>
              </a:lnSpc>
              <a:spcBef>
                <a:spcPct val="0"/>
              </a:spcBef>
            </a:pPr>
            <a:r>
              <a:rPr lang="en-US" sz="2323">
                <a:solidFill>
                  <a:srgbClr val="22597D"/>
                </a:solidFill>
                <a:latin typeface="Open Sans Extra Bold"/>
                <a:ea typeface="Open Sans Extra Bold"/>
                <a:cs typeface="Open Sans Extra Bold"/>
                <a:sym typeface="Open Sans Extra Bold"/>
              </a:rPr>
              <a:t>Financial Impact</a:t>
            </a:r>
          </a:p>
        </p:txBody>
      </p:sp>
      <p:sp>
        <p:nvSpPr>
          <p:cNvPr name="AutoShape 17" id="17"/>
          <p:cNvSpPr/>
          <p:nvPr/>
        </p:nvSpPr>
        <p:spPr>
          <a:xfrm>
            <a:off x="9144000" y="4359388"/>
            <a:ext cx="0" cy="3815604"/>
          </a:xfrm>
          <a:prstGeom prst="line">
            <a:avLst/>
          </a:prstGeom>
          <a:ln cap="flat" w="28575">
            <a:solidFill>
              <a:srgbClr val="0F75BC"/>
            </a:solidFill>
            <a:prstDash val="solid"/>
            <a:headEnd type="none" len="sm" w="sm"/>
            <a:tailEnd type="none" len="sm" w="sm"/>
          </a:ln>
        </p:spPr>
      </p:sp>
      <p:sp>
        <p:nvSpPr>
          <p:cNvPr name="TextBox 18" id="18"/>
          <p:cNvSpPr txBox="true"/>
          <p:nvPr/>
        </p:nvSpPr>
        <p:spPr>
          <a:xfrm rot="0">
            <a:off x="13715414" y="6694203"/>
            <a:ext cx="3600566" cy="1758950"/>
          </a:xfrm>
          <a:prstGeom prst="rect">
            <a:avLst/>
          </a:prstGeom>
        </p:spPr>
        <p:txBody>
          <a:bodyPr anchor="t" rtlCol="false" tIns="0" lIns="0" bIns="0" rIns="0">
            <a:spAutoFit/>
          </a:bodyPr>
          <a:lstStyle/>
          <a:p>
            <a:pPr algn="ctr">
              <a:lnSpc>
                <a:spcPts val="2800"/>
              </a:lnSpc>
            </a:pPr>
            <a:r>
              <a:rPr lang="en-US" sz="2000" spc="-40">
                <a:solidFill>
                  <a:srgbClr val="3A3636"/>
                </a:solidFill>
                <a:latin typeface="Open Sans 1"/>
                <a:ea typeface="Open Sans 1"/>
                <a:cs typeface="Open Sans 1"/>
                <a:sym typeface="Open Sans 1"/>
              </a:rPr>
              <a:t>The National Council on Problem Gambling estimates that the annual national social cost of problem gambling is $14 billion.</a:t>
            </a:r>
          </a:p>
        </p:txBody>
      </p:sp>
      <p:sp>
        <p:nvSpPr>
          <p:cNvPr name="TextBox 19" id="19"/>
          <p:cNvSpPr txBox="true"/>
          <p:nvPr/>
        </p:nvSpPr>
        <p:spPr>
          <a:xfrm rot="0">
            <a:off x="14499800" y="5817222"/>
            <a:ext cx="2031795" cy="400731"/>
          </a:xfrm>
          <a:prstGeom prst="rect">
            <a:avLst/>
          </a:prstGeom>
        </p:spPr>
        <p:txBody>
          <a:bodyPr anchor="t" rtlCol="false" tIns="0" lIns="0" bIns="0" rIns="0">
            <a:spAutoFit/>
          </a:bodyPr>
          <a:lstStyle/>
          <a:p>
            <a:pPr algn="ctr">
              <a:lnSpc>
                <a:spcPts val="3252"/>
              </a:lnSpc>
              <a:spcBef>
                <a:spcPct val="0"/>
              </a:spcBef>
            </a:pPr>
            <a:r>
              <a:rPr lang="en-US" sz="2323">
                <a:solidFill>
                  <a:srgbClr val="22597D"/>
                </a:solidFill>
                <a:latin typeface="Open Sans Extra Bold"/>
                <a:ea typeface="Open Sans Extra Bold"/>
                <a:cs typeface="Open Sans Extra Bold"/>
                <a:sym typeface="Open Sans Extra Bold"/>
              </a:rPr>
              <a:t>Social Costs</a:t>
            </a:r>
          </a:p>
        </p:txBody>
      </p:sp>
      <p:sp>
        <p:nvSpPr>
          <p:cNvPr name="AutoShape 20" id="20"/>
          <p:cNvSpPr/>
          <p:nvPr/>
        </p:nvSpPr>
        <p:spPr>
          <a:xfrm>
            <a:off x="13391798" y="4359388"/>
            <a:ext cx="0" cy="3815604"/>
          </a:xfrm>
          <a:prstGeom prst="line">
            <a:avLst/>
          </a:prstGeom>
          <a:ln cap="flat" w="28575">
            <a:solidFill>
              <a:srgbClr val="0F75BC"/>
            </a:solidFill>
            <a:prstDash val="solid"/>
            <a:headEnd type="none" len="sm" w="sm"/>
            <a:tailEnd type="none" len="sm" w="sm"/>
          </a:ln>
        </p:spPr>
      </p:sp>
      <p:sp>
        <p:nvSpPr>
          <p:cNvPr name="Freeform 21" id="21"/>
          <p:cNvSpPr/>
          <p:nvPr/>
        </p:nvSpPr>
        <p:spPr>
          <a:xfrm flipH="false" flipV="false" rot="0">
            <a:off x="6581638" y="4412718"/>
            <a:ext cx="952500" cy="1066955"/>
          </a:xfrm>
          <a:custGeom>
            <a:avLst/>
            <a:gdLst/>
            <a:ahLst/>
            <a:cxnLst/>
            <a:rect r="r" b="b" t="t" l="l"/>
            <a:pathLst>
              <a:path h="1066955" w="952500">
                <a:moveTo>
                  <a:pt x="0" y="0"/>
                </a:moveTo>
                <a:lnTo>
                  <a:pt x="952500" y="0"/>
                </a:lnTo>
                <a:lnTo>
                  <a:pt x="952500" y="1066955"/>
                </a:lnTo>
                <a:lnTo>
                  <a:pt x="0" y="10669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0">
            <a:off x="2352733" y="4412718"/>
            <a:ext cx="952500" cy="928255"/>
          </a:xfrm>
          <a:custGeom>
            <a:avLst/>
            <a:gdLst/>
            <a:ahLst/>
            <a:cxnLst/>
            <a:rect r="r" b="b" t="t" l="l"/>
            <a:pathLst>
              <a:path h="928255" w="952500">
                <a:moveTo>
                  <a:pt x="0" y="0"/>
                </a:moveTo>
                <a:lnTo>
                  <a:pt x="952500" y="0"/>
                </a:lnTo>
                <a:lnTo>
                  <a:pt x="952500" y="928254"/>
                </a:lnTo>
                <a:lnTo>
                  <a:pt x="0" y="9282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0981777" y="4412718"/>
            <a:ext cx="952500" cy="952500"/>
          </a:xfrm>
          <a:custGeom>
            <a:avLst/>
            <a:gdLst/>
            <a:ahLst/>
            <a:cxnLst/>
            <a:rect r="r" b="b" t="t" l="l"/>
            <a:pathLst>
              <a:path h="952500" w="952500">
                <a:moveTo>
                  <a:pt x="0" y="0"/>
                </a:moveTo>
                <a:lnTo>
                  <a:pt x="952500" y="0"/>
                </a:lnTo>
                <a:lnTo>
                  <a:pt x="952500" y="952500"/>
                </a:lnTo>
                <a:lnTo>
                  <a:pt x="0" y="9525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0">
            <a:off x="15097468" y="4359388"/>
            <a:ext cx="952500" cy="813955"/>
          </a:xfrm>
          <a:custGeom>
            <a:avLst/>
            <a:gdLst/>
            <a:ahLst/>
            <a:cxnLst/>
            <a:rect r="r" b="b" t="t" l="l"/>
            <a:pathLst>
              <a:path h="813955" w="952500">
                <a:moveTo>
                  <a:pt x="0" y="0"/>
                </a:moveTo>
                <a:lnTo>
                  <a:pt x="952500" y="0"/>
                </a:lnTo>
                <a:lnTo>
                  <a:pt x="952500" y="813955"/>
                </a:lnTo>
                <a:lnTo>
                  <a:pt x="0" y="8139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7351276" y="-2445901"/>
            <a:ext cx="15178802" cy="1517880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702835" y="-1797460"/>
            <a:ext cx="13881919" cy="1388191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75BC"/>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8723416" y="3824065"/>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9" id="9"/>
          <p:cNvSpPr/>
          <p:nvPr/>
        </p:nvSpPr>
        <p:spPr>
          <a:xfrm flipH="false" flipV="false" rot="0">
            <a:off x="8977017" y="4077660"/>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0043824" y="3966314"/>
            <a:ext cx="6779389" cy="763270"/>
          </a:xfrm>
          <a:prstGeom prst="rect">
            <a:avLst/>
          </a:prstGeom>
        </p:spPr>
        <p:txBody>
          <a:bodyPr anchor="t" rtlCol="false" tIns="0" lIns="0" bIns="0" rIns="0">
            <a:spAutoFit/>
          </a:bodyPr>
          <a:lstStyle/>
          <a:p>
            <a:pPr algn="l">
              <a:lnSpc>
                <a:spcPts val="3079"/>
              </a:lnSpc>
            </a:pPr>
            <a:r>
              <a:rPr lang="en-US" sz="2199" spc="-43">
                <a:solidFill>
                  <a:srgbClr val="3A3636"/>
                </a:solidFill>
                <a:latin typeface="Open Sans 1"/>
                <a:ea typeface="Open Sans 1"/>
                <a:cs typeface="Open Sans 1"/>
                <a:sym typeface="Open Sans 1"/>
              </a:rPr>
              <a:t>Going back to try to win your money back, also known as chasing losses.</a:t>
            </a:r>
          </a:p>
        </p:txBody>
      </p:sp>
      <p:sp>
        <p:nvSpPr>
          <p:cNvPr name="TextBox 11" id="11"/>
          <p:cNvSpPr txBox="true"/>
          <p:nvPr/>
        </p:nvSpPr>
        <p:spPr>
          <a:xfrm rot="0">
            <a:off x="501722" y="3523329"/>
            <a:ext cx="6033363" cy="1337013"/>
          </a:xfrm>
          <a:prstGeom prst="rect">
            <a:avLst/>
          </a:prstGeom>
        </p:spPr>
        <p:txBody>
          <a:bodyPr anchor="t" rtlCol="false" tIns="0" lIns="0" bIns="0" rIns="0">
            <a:spAutoFit/>
          </a:bodyPr>
          <a:lstStyle/>
          <a:p>
            <a:pPr algn="l" marL="0" indent="0" lvl="0">
              <a:lnSpc>
                <a:spcPts val="5289"/>
              </a:lnSpc>
            </a:pPr>
            <a:r>
              <a:rPr lang="en-US" sz="4680">
                <a:solidFill>
                  <a:srgbClr val="FDFDFD"/>
                </a:solidFill>
                <a:latin typeface="Open Sans Extra Bold"/>
                <a:ea typeface="Open Sans Extra Bold"/>
                <a:cs typeface="Open Sans Extra Bold"/>
                <a:sym typeface="Open Sans Extra Bold"/>
              </a:rPr>
              <a:t>Common Signs of a Gambling Problem</a:t>
            </a:r>
          </a:p>
        </p:txBody>
      </p:sp>
      <p:sp>
        <p:nvSpPr>
          <p:cNvPr name="TextBox 12" id="12"/>
          <p:cNvSpPr txBox="true"/>
          <p:nvPr/>
        </p:nvSpPr>
        <p:spPr>
          <a:xfrm rot="0">
            <a:off x="501722" y="5202044"/>
            <a:ext cx="5885945" cy="1943593"/>
          </a:xfrm>
          <a:prstGeom prst="rect">
            <a:avLst/>
          </a:prstGeom>
        </p:spPr>
        <p:txBody>
          <a:bodyPr anchor="t" rtlCol="false" tIns="0" lIns="0" bIns="0" rIns="0">
            <a:spAutoFit/>
          </a:bodyPr>
          <a:lstStyle/>
          <a:p>
            <a:pPr algn="l">
              <a:lnSpc>
                <a:spcPts val="3122"/>
              </a:lnSpc>
            </a:pPr>
            <a:r>
              <a:rPr lang="en-US" sz="2230" spc="-44">
                <a:solidFill>
                  <a:srgbClr val="FDFDFD"/>
                </a:solidFill>
                <a:latin typeface="Open Sans 1"/>
                <a:ea typeface="Open Sans 1"/>
                <a:cs typeface="Open Sans 1"/>
                <a:sym typeface="Open Sans 1"/>
              </a:rPr>
              <a:t>Recognizing the signs of problem gambling is crucial because early identification allows individuals to seek help. Awareness also empowers loved ones and communities to provide support and promote recovery.</a:t>
            </a:r>
          </a:p>
        </p:txBody>
      </p:sp>
      <p:sp>
        <p:nvSpPr>
          <p:cNvPr name="TextBox 13" id="13"/>
          <p:cNvSpPr txBox="true"/>
          <p:nvPr/>
        </p:nvSpPr>
        <p:spPr>
          <a:xfrm rot="0">
            <a:off x="10043824" y="5710659"/>
            <a:ext cx="6018798" cy="372745"/>
          </a:xfrm>
          <a:prstGeom prst="rect">
            <a:avLst/>
          </a:prstGeom>
        </p:spPr>
        <p:txBody>
          <a:bodyPr anchor="t" rtlCol="false" tIns="0" lIns="0" bIns="0" rIns="0">
            <a:spAutoFit/>
          </a:bodyPr>
          <a:lstStyle/>
          <a:p>
            <a:pPr algn="l">
              <a:lnSpc>
                <a:spcPts val="3079"/>
              </a:lnSpc>
            </a:pPr>
            <a:r>
              <a:rPr lang="en-US" sz="2199" spc="-43">
                <a:solidFill>
                  <a:srgbClr val="3A3636"/>
                </a:solidFill>
                <a:latin typeface="Open Sans 1"/>
                <a:ea typeface="Open Sans 1"/>
                <a:cs typeface="Open Sans 1"/>
                <a:sym typeface="Open Sans 1"/>
              </a:rPr>
              <a:t>Gambling despite negative consequences.</a:t>
            </a:r>
            <a:r>
              <a:rPr lang="en-US" sz="2199" spc="-43">
                <a:solidFill>
                  <a:srgbClr val="3A3636"/>
                </a:solidFill>
                <a:latin typeface="Open Sans 1"/>
                <a:ea typeface="Open Sans 1"/>
                <a:cs typeface="Open Sans 1"/>
                <a:sym typeface="Open Sans 1"/>
              </a:rPr>
              <a:t> </a:t>
            </a:r>
          </a:p>
        </p:txBody>
      </p:sp>
      <p:sp>
        <p:nvSpPr>
          <p:cNvPr name="Freeform 14" id="14"/>
          <p:cNvSpPr/>
          <p:nvPr/>
        </p:nvSpPr>
        <p:spPr>
          <a:xfrm flipH="false" flipV="false" rot="0">
            <a:off x="8754422" y="5369227"/>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5" id="15"/>
          <p:cNvSpPr/>
          <p:nvPr/>
        </p:nvSpPr>
        <p:spPr>
          <a:xfrm flipH="false" flipV="false" rot="0">
            <a:off x="9008023" y="5622823"/>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043824" y="7255821"/>
            <a:ext cx="7215476" cy="372745"/>
          </a:xfrm>
          <a:prstGeom prst="rect">
            <a:avLst/>
          </a:prstGeom>
        </p:spPr>
        <p:txBody>
          <a:bodyPr anchor="t" rtlCol="false" tIns="0" lIns="0" bIns="0" rIns="0">
            <a:spAutoFit/>
          </a:bodyPr>
          <a:lstStyle/>
          <a:p>
            <a:pPr algn="l">
              <a:lnSpc>
                <a:spcPts val="3079"/>
              </a:lnSpc>
            </a:pPr>
            <a:r>
              <a:rPr lang="en-US" sz="2199" spc="-43">
                <a:solidFill>
                  <a:srgbClr val="3A3636"/>
                </a:solidFill>
                <a:latin typeface="Open Sans 1"/>
                <a:ea typeface="Open Sans 1"/>
                <a:cs typeface="Open Sans 1"/>
                <a:sym typeface="Open Sans 1"/>
              </a:rPr>
              <a:t>Feeling like you can’t control yourself when gambling.</a:t>
            </a:r>
          </a:p>
        </p:txBody>
      </p:sp>
      <p:sp>
        <p:nvSpPr>
          <p:cNvPr name="Freeform 17" id="17"/>
          <p:cNvSpPr/>
          <p:nvPr/>
        </p:nvSpPr>
        <p:spPr>
          <a:xfrm flipH="false" flipV="false" rot="0">
            <a:off x="8754422" y="6914390"/>
            <a:ext cx="1093708" cy="1093708"/>
          </a:xfrm>
          <a:custGeom>
            <a:avLst/>
            <a:gdLst/>
            <a:ahLst/>
            <a:cxnLst/>
            <a:rect r="r" b="b" t="t" l="l"/>
            <a:pathLst>
              <a:path h="1093708" w="1093708">
                <a:moveTo>
                  <a:pt x="0" y="0"/>
                </a:moveTo>
                <a:lnTo>
                  <a:pt x="1093708" y="0"/>
                </a:lnTo>
                <a:lnTo>
                  <a:pt x="1093708" y="1093707"/>
                </a:lnTo>
                <a:lnTo>
                  <a:pt x="0" y="1093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8" id="18"/>
          <p:cNvSpPr/>
          <p:nvPr/>
        </p:nvSpPr>
        <p:spPr>
          <a:xfrm flipH="false" flipV="false" rot="0">
            <a:off x="9008023" y="7167985"/>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0043824" y="8605721"/>
            <a:ext cx="6810395" cy="763270"/>
          </a:xfrm>
          <a:prstGeom prst="rect">
            <a:avLst/>
          </a:prstGeom>
        </p:spPr>
        <p:txBody>
          <a:bodyPr anchor="t" rtlCol="false" tIns="0" lIns="0" bIns="0" rIns="0">
            <a:spAutoFit/>
          </a:bodyPr>
          <a:lstStyle/>
          <a:p>
            <a:pPr algn="l">
              <a:lnSpc>
                <a:spcPts val="3079"/>
              </a:lnSpc>
            </a:pPr>
            <a:r>
              <a:rPr lang="en-US" sz="2199" spc="-43">
                <a:solidFill>
                  <a:srgbClr val="3A3636"/>
                </a:solidFill>
                <a:latin typeface="Open Sans 1"/>
                <a:ea typeface="Open Sans 1"/>
                <a:cs typeface="Open Sans 1"/>
                <a:sym typeface="Open Sans 1"/>
              </a:rPr>
              <a:t>Feeling restless or irritable when trying to cut down or stop gambling.</a:t>
            </a:r>
          </a:p>
        </p:txBody>
      </p:sp>
      <p:sp>
        <p:nvSpPr>
          <p:cNvPr name="Freeform 20" id="20"/>
          <p:cNvSpPr/>
          <p:nvPr/>
        </p:nvSpPr>
        <p:spPr>
          <a:xfrm flipH="false" flipV="false" rot="0">
            <a:off x="8754422" y="8459552"/>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1" id="21"/>
          <p:cNvSpPr/>
          <p:nvPr/>
        </p:nvSpPr>
        <p:spPr>
          <a:xfrm flipH="false" flipV="false" rot="0">
            <a:off x="9008023" y="8713147"/>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8723416" y="2278903"/>
            <a:ext cx="1093708" cy="1093708"/>
          </a:xfrm>
          <a:custGeom>
            <a:avLst/>
            <a:gdLst/>
            <a:ahLst/>
            <a:cxnLst/>
            <a:rect r="r" b="b" t="t" l="l"/>
            <a:pathLst>
              <a:path h="1093708" w="1093708">
                <a:moveTo>
                  <a:pt x="0" y="0"/>
                </a:moveTo>
                <a:lnTo>
                  <a:pt x="1093708" y="0"/>
                </a:lnTo>
                <a:lnTo>
                  <a:pt x="1093708" y="1093707"/>
                </a:lnTo>
                <a:lnTo>
                  <a:pt x="0" y="1093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3" id="23"/>
          <p:cNvSpPr/>
          <p:nvPr/>
        </p:nvSpPr>
        <p:spPr>
          <a:xfrm flipH="false" flipV="false" rot="0">
            <a:off x="8977017" y="2532498"/>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10059327" y="2620334"/>
            <a:ext cx="6779389" cy="372745"/>
          </a:xfrm>
          <a:prstGeom prst="rect">
            <a:avLst/>
          </a:prstGeom>
        </p:spPr>
        <p:txBody>
          <a:bodyPr anchor="t" rtlCol="false" tIns="0" lIns="0" bIns="0" rIns="0">
            <a:spAutoFit/>
          </a:bodyPr>
          <a:lstStyle/>
          <a:p>
            <a:pPr algn="l">
              <a:lnSpc>
                <a:spcPts val="3079"/>
              </a:lnSpc>
            </a:pPr>
            <a:r>
              <a:rPr lang="en-US" sz="2199" spc="-43">
                <a:solidFill>
                  <a:srgbClr val="3A3636"/>
                </a:solidFill>
                <a:latin typeface="Open Sans 1"/>
                <a:ea typeface="Open Sans 1"/>
                <a:cs typeface="Open Sans 1"/>
                <a:sym typeface="Open Sans 1"/>
              </a:rPr>
              <a:t>Feeling the need to bet more money and more often.</a:t>
            </a:r>
          </a:p>
        </p:txBody>
      </p:sp>
      <p:sp>
        <p:nvSpPr>
          <p:cNvPr name="Freeform 25" id="25"/>
          <p:cNvSpPr/>
          <p:nvPr/>
        </p:nvSpPr>
        <p:spPr>
          <a:xfrm flipH="false" flipV="false" rot="0">
            <a:off x="8723416" y="733740"/>
            <a:ext cx="1093708" cy="1093708"/>
          </a:xfrm>
          <a:custGeom>
            <a:avLst/>
            <a:gdLst/>
            <a:ahLst/>
            <a:cxnLst/>
            <a:rect r="r" b="b" t="t" l="l"/>
            <a:pathLst>
              <a:path h="1093708" w="1093708">
                <a:moveTo>
                  <a:pt x="0" y="0"/>
                </a:moveTo>
                <a:lnTo>
                  <a:pt x="1093708" y="0"/>
                </a:lnTo>
                <a:lnTo>
                  <a:pt x="1093708" y="1093708"/>
                </a:lnTo>
                <a:lnTo>
                  <a:pt x="0" y="109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6" id="26"/>
          <p:cNvSpPr/>
          <p:nvPr/>
        </p:nvSpPr>
        <p:spPr>
          <a:xfrm flipH="false" flipV="false" rot="0">
            <a:off x="8977017" y="987336"/>
            <a:ext cx="640127" cy="586517"/>
          </a:xfrm>
          <a:custGeom>
            <a:avLst/>
            <a:gdLst/>
            <a:ahLst/>
            <a:cxnLst/>
            <a:rect r="r" b="b" t="t" l="l"/>
            <a:pathLst>
              <a:path h="586517" w="640127">
                <a:moveTo>
                  <a:pt x="0" y="0"/>
                </a:moveTo>
                <a:lnTo>
                  <a:pt x="640128" y="0"/>
                </a:lnTo>
                <a:lnTo>
                  <a:pt x="640128" y="586517"/>
                </a:lnTo>
                <a:lnTo>
                  <a:pt x="0" y="5865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7" id="27"/>
          <p:cNvSpPr txBox="true"/>
          <p:nvPr/>
        </p:nvSpPr>
        <p:spPr>
          <a:xfrm rot="0">
            <a:off x="10059327" y="1075172"/>
            <a:ext cx="4931906" cy="372745"/>
          </a:xfrm>
          <a:prstGeom prst="rect">
            <a:avLst/>
          </a:prstGeom>
        </p:spPr>
        <p:txBody>
          <a:bodyPr anchor="t" rtlCol="false" tIns="0" lIns="0" bIns="0" rIns="0">
            <a:spAutoFit/>
          </a:bodyPr>
          <a:lstStyle/>
          <a:p>
            <a:pPr algn="l">
              <a:lnSpc>
                <a:spcPts val="3079"/>
              </a:lnSpc>
            </a:pPr>
            <a:r>
              <a:rPr lang="en-US" sz="2199" spc="-43">
                <a:solidFill>
                  <a:srgbClr val="3A3636"/>
                </a:solidFill>
                <a:latin typeface="Open Sans 1"/>
                <a:ea typeface="Open Sans 1"/>
                <a:cs typeface="Open Sans 1"/>
                <a:sym typeface="Open Sans 1"/>
              </a:rPr>
              <a:t>Thinking about gambling all the time.</a:t>
            </a:r>
          </a:p>
        </p:txBody>
      </p:sp>
      <p:sp>
        <p:nvSpPr>
          <p:cNvPr name="AutoShape 28" id="28"/>
          <p:cNvSpPr/>
          <p:nvPr/>
        </p:nvSpPr>
        <p:spPr>
          <a:xfrm>
            <a:off x="774081" y="2569504"/>
            <a:ext cx="1455818"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380213" y="0"/>
            <a:ext cx="4907787" cy="10295767"/>
          </a:xfrm>
          <a:custGeom>
            <a:avLst/>
            <a:gdLst/>
            <a:ahLst/>
            <a:cxnLst/>
            <a:rect r="r" b="b" t="t" l="l"/>
            <a:pathLst>
              <a:path h="10295767" w="4907787">
                <a:moveTo>
                  <a:pt x="0" y="0"/>
                </a:moveTo>
                <a:lnTo>
                  <a:pt x="4907787" y="0"/>
                </a:lnTo>
                <a:lnTo>
                  <a:pt x="4907787" y="10295767"/>
                </a:lnTo>
                <a:lnTo>
                  <a:pt x="0" y="10295767"/>
                </a:lnTo>
                <a:lnTo>
                  <a:pt x="0" y="0"/>
                </a:lnTo>
                <a:close/>
              </a:path>
            </a:pathLst>
          </a:custGeom>
          <a:blipFill>
            <a:blip r:embed="rId2"/>
            <a:stretch>
              <a:fillRect l="-107436" t="0" r="-107436" b="0"/>
            </a:stretch>
          </a:blipFill>
        </p:spPr>
      </p:sp>
      <p:sp>
        <p:nvSpPr>
          <p:cNvPr name="TextBox 3" id="3"/>
          <p:cNvSpPr txBox="true"/>
          <p:nvPr/>
        </p:nvSpPr>
        <p:spPr>
          <a:xfrm rot="0">
            <a:off x="810775" y="898952"/>
            <a:ext cx="10759909" cy="1897045"/>
          </a:xfrm>
          <a:prstGeom prst="rect">
            <a:avLst/>
          </a:prstGeom>
        </p:spPr>
        <p:txBody>
          <a:bodyPr anchor="t" rtlCol="false" tIns="0" lIns="0" bIns="0" rIns="0">
            <a:spAutoFit/>
          </a:bodyPr>
          <a:lstStyle/>
          <a:p>
            <a:pPr algn="l">
              <a:lnSpc>
                <a:spcPts val="7463"/>
              </a:lnSpc>
            </a:pPr>
            <a:r>
              <a:rPr lang="en-US" sz="6605">
                <a:solidFill>
                  <a:srgbClr val="3A3636"/>
                </a:solidFill>
                <a:latin typeface="Open Sans Extra Bold"/>
                <a:ea typeface="Open Sans Extra Bold"/>
                <a:cs typeface="Open Sans Extra Bold"/>
                <a:sym typeface="Open Sans Extra Bold"/>
              </a:rPr>
              <a:t>Who is At-Risk for a Gambling Problem?</a:t>
            </a:r>
          </a:p>
        </p:txBody>
      </p:sp>
      <p:grpSp>
        <p:nvGrpSpPr>
          <p:cNvPr name="Group 4" id="4"/>
          <p:cNvGrpSpPr/>
          <p:nvPr/>
        </p:nvGrpSpPr>
        <p:grpSpPr>
          <a:xfrm rot="0">
            <a:off x="1869842" y="3345456"/>
            <a:ext cx="14548317" cy="1246540"/>
            <a:chOff x="0" y="0"/>
            <a:chExt cx="6065236" cy="519686"/>
          </a:xfrm>
        </p:grpSpPr>
        <p:sp>
          <p:nvSpPr>
            <p:cNvPr name="Freeform 5" id="5"/>
            <p:cNvSpPr/>
            <p:nvPr/>
          </p:nvSpPr>
          <p:spPr>
            <a:xfrm flipH="false" flipV="false" rot="0">
              <a:off x="0" y="0"/>
              <a:ext cx="6065236" cy="519686"/>
            </a:xfrm>
            <a:custGeom>
              <a:avLst/>
              <a:gdLst/>
              <a:ahLst/>
              <a:cxnLst/>
              <a:rect r="r" b="b" t="t" l="l"/>
              <a:pathLst>
                <a:path h="519686" w="6065236">
                  <a:moveTo>
                    <a:pt x="7450" y="0"/>
                  </a:moveTo>
                  <a:lnTo>
                    <a:pt x="6057786" y="0"/>
                  </a:lnTo>
                  <a:cubicBezTo>
                    <a:pt x="6059762" y="0"/>
                    <a:pt x="6061657" y="785"/>
                    <a:pt x="6063054" y="2182"/>
                  </a:cubicBezTo>
                  <a:cubicBezTo>
                    <a:pt x="6064451" y="3579"/>
                    <a:pt x="6065236" y="5474"/>
                    <a:pt x="6065236" y="7450"/>
                  </a:cubicBezTo>
                  <a:lnTo>
                    <a:pt x="6065236" y="512236"/>
                  </a:lnTo>
                  <a:cubicBezTo>
                    <a:pt x="6065236" y="514212"/>
                    <a:pt x="6064451" y="516107"/>
                    <a:pt x="6063054" y="517504"/>
                  </a:cubicBezTo>
                  <a:cubicBezTo>
                    <a:pt x="6061657" y="518901"/>
                    <a:pt x="6059762" y="519686"/>
                    <a:pt x="6057786" y="519686"/>
                  </a:cubicBezTo>
                  <a:lnTo>
                    <a:pt x="7450" y="519686"/>
                  </a:lnTo>
                  <a:cubicBezTo>
                    <a:pt x="5474" y="519686"/>
                    <a:pt x="3579" y="518901"/>
                    <a:pt x="2182" y="517504"/>
                  </a:cubicBezTo>
                  <a:cubicBezTo>
                    <a:pt x="785" y="516107"/>
                    <a:pt x="0" y="514212"/>
                    <a:pt x="0" y="512236"/>
                  </a:cubicBezTo>
                  <a:lnTo>
                    <a:pt x="0" y="7450"/>
                  </a:lnTo>
                  <a:cubicBezTo>
                    <a:pt x="0" y="5474"/>
                    <a:pt x="785" y="3579"/>
                    <a:pt x="2182" y="2182"/>
                  </a:cubicBezTo>
                  <a:cubicBezTo>
                    <a:pt x="3579" y="785"/>
                    <a:pt x="5474" y="0"/>
                    <a:pt x="7450" y="0"/>
                  </a:cubicBezTo>
                  <a:close/>
                </a:path>
              </a:pathLst>
            </a:custGeom>
            <a:solidFill>
              <a:srgbClr val="22597D"/>
            </a:solidFill>
          </p:spPr>
        </p:sp>
        <p:sp>
          <p:nvSpPr>
            <p:cNvPr name="TextBox 6" id="6"/>
            <p:cNvSpPr txBox="true"/>
            <p:nvPr/>
          </p:nvSpPr>
          <p:spPr>
            <a:xfrm>
              <a:off x="0" y="-57150"/>
              <a:ext cx="6065236" cy="576836"/>
            </a:xfrm>
            <a:prstGeom prst="rect">
              <a:avLst/>
            </a:prstGeom>
          </p:spPr>
          <p:txBody>
            <a:bodyPr anchor="ctr" rtlCol="false" tIns="32092" lIns="32092" bIns="32092" rIns="32092"/>
            <a:lstStyle/>
            <a:p>
              <a:pPr algn="ctr">
                <a:lnSpc>
                  <a:spcPts val="3500"/>
                </a:lnSpc>
              </a:pPr>
              <a:r>
                <a:rPr lang="en-US" b="true" sz="2500">
                  <a:solidFill>
                    <a:srgbClr val="FFFFFF"/>
                  </a:solidFill>
                  <a:latin typeface="Open Sans 2 Bold"/>
                  <a:ea typeface="Open Sans 2 Bold"/>
                  <a:cs typeface="Open Sans 2 Bold"/>
                  <a:sym typeface="Open Sans 2 Bold"/>
                </a:rPr>
                <a:t>Anyone who gambles can be at-risk for developing a gambling problem.</a:t>
              </a:r>
            </a:p>
          </p:txBody>
        </p:sp>
      </p:grpSp>
      <p:grpSp>
        <p:nvGrpSpPr>
          <p:cNvPr name="Group 7" id="7"/>
          <p:cNvGrpSpPr/>
          <p:nvPr/>
        </p:nvGrpSpPr>
        <p:grpSpPr>
          <a:xfrm rot="0">
            <a:off x="1869842" y="4937500"/>
            <a:ext cx="14548317" cy="4157488"/>
            <a:chOff x="0" y="0"/>
            <a:chExt cx="6065236" cy="1733269"/>
          </a:xfrm>
        </p:grpSpPr>
        <p:sp>
          <p:nvSpPr>
            <p:cNvPr name="Freeform 8" id="8"/>
            <p:cNvSpPr/>
            <p:nvPr/>
          </p:nvSpPr>
          <p:spPr>
            <a:xfrm flipH="false" flipV="false" rot="0">
              <a:off x="0" y="0"/>
              <a:ext cx="6065236" cy="1733269"/>
            </a:xfrm>
            <a:custGeom>
              <a:avLst/>
              <a:gdLst/>
              <a:ahLst/>
              <a:cxnLst/>
              <a:rect r="r" b="b" t="t" l="l"/>
              <a:pathLst>
                <a:path h="1733269" w="6065236">
                  <a:moveTo>
                    <a:pt x="7450" y="0"/>
                  </a:moveTo>
                  <a:lnTo>
                    <a:pt x="6057786" y="0"/>
                  </a:lnTo>
                  <a:cubicBezTo>
                    <a:pt x="6059762" y="0"/>
                    <a:pt x="6061657" y="785"/>
                    <a:pt x="6063054" y="2182"/>
                  </a:cubicBezTo>
                  <a:cubicBezTo>
                    <a:pt x="6064451" y="3579"/>
                    <a:pt x="6065236" y="5474"/>
                    <a:pt x="6065236" y="7450"/>
                  </a:cubicBezTo>
                  <a:lnTo>
                    <a:pt x="6065236" y="1725819"/>
                  </a:lnTo>
                  <a:cubicBezTo>
                    <a:pt x="6065236" y="1727795"/>
                    <a:pt x="6064451" y="1729690"/>
                    <a:pt x="6063054" y="1731087"/>
                  </a:cubicBezTo>
                  <a:cubicBezTo>
                    <a:pt x="6061657" y="1732484"/>
                    <a:pt x="6059762" y="1733269"/>
                    <a:pt x="6057786" y="1733269"/>
                  </a:cubicBezTo>
                  <a:lnTo>
                    <a:pt x="7450" y="1733269"/>
                  </a:lnTo>
                  <a:cubicBezTo>
                    <a:pt x="5474" y="1733269"/>
                    <a:pt x="3579" y="1732484"/>
                    <a:pt x="2182" y="1731087"/>
                  </a:cubicBezTo>
                  <a:cubicBezTo>
                    <a:pt x="785" y="1729690"/>
                    <a:pt x="0" y="1727795"/>
                    <a:pt x="0" y="1725819"/>
                  </a:cubicBezTo>
                  <a:lnTo>
                    <a:pt x="0" y="7450"/>
                  </a:lnTo>
                  <a:cubicBezTo>
                    <a:pt x="0" y="5474"/>
                    <a:pt x="785" y="3579"/>
                    <a:pt x="2182" y="2182"/>
                  </a:cubicBezTo>
                  <a:cubicBezTo>
                    <a:pt x="3579" y="785"/>
                    <a:pt x="5474" y="0"/>
                    <a:pt x="7450" y="0"/>
                  </a:cubicBezTo>
                  <a:close/>
                </a:path>
              </a:pathLst>
            </a:custGeom>
            <a:solidFill>
              <a:srgbClr val="0F75BC"/>
            </a:solidFill>
          </p:spPr>
        </p:sp>
        <p:sp>
          <p:nvSpPr>
            <p:cNvPr name="TextBox 9" id="9"/>
            <p:cNvSpPr txBox="true"/>
            <p:nvPr/>
          </p:nvSpPr>
          <p:spPr>
            <a:xfrm>
              <a:off x="0" y="-38100"/>
              <a:ext cx="6065236" cy="1771369"/>
            </a:xfrm>
            <a:prstGeom prst="rect">
              <a:avLst/>
            </a:prstGeom>
          </p:spPr>
          <p:txBody>
            <a:bodyPr anchor="ctr" rtlCol="false" tIns="32092" lIns="32092" bIns="32092" rIns="32092"/>
            <a:lstStyle/>
            <a:p>
              <a:pPr algn="ctr">
                <a:lnSpc>
                  <a:spcPts val="3080"/>
                </a:lnSpc>
              </a:pPr>
              <a:r>
                <a:rPr lang="en-US" sz="2200" spc="-44">
                  <a:solidFill>
                    <a:srgbClr val="FFFFFF"/>
                  </a:solidFill>
                  <a:latin typeface="Open Sans 2"/>
                  <a:ea typeface="Open Sans 2"/>
                  <a:cs typeface="Open Sans 2"/>
                  <a:sym typeface="Open Sans 2"/>
                </a:rPr>
                <a:t>Problem gambling does not discriminate and can impact anyone who gambles regardless of </a:t>
              </a:r>
            </a:p>
            <a:p>
              <a:pPr algn="ctr">
                <a:lnSpc>
                  <a:spcPts val="3080"/>
                </a:lnSpc>
              </a:pPr>
              <a:r>
                <a:rPr lang="en-US" sz="2200" spc="-44">
                  <a:solidFill>
                    <a:srgbClr val="FFFFFF"/>
                  </a:solidFill>
                  <a:latin typeface="Open Sans 2"/>
                  <a:ea typeface="Open Sans 2"/>
                  <a:cs typeface="Open Sans 2"/>
                  <a:sym typeface="Open Sans 2"/>
                </a:rPr>
                <a:t>economic, social, cultural or levels of education. Certain factors can increase your risk of</a:t>
              </a:r>
            </a:p>
            <a:p>
              <a:pPr algn="ctr">
                <a:lnSpc>
                  <a:spcPts val="3080"/>
                </a:lnSpc>
              </a:pPr>
              <a:r>
                <a:rPr lang="en-US" sz="2200" spc="-44">
                  <a:solidFill>
                    <a:srgbClr val="FFFFFF"/>
                  </a:solidFill>
                  <a:latin typeface="Open Sans 2"/>
                  <a:ea typeface="Open Sans 2"/>
                  <a:cs typeface="Open Sans 2"/>
                  <a:sym typeface="Open Sans 2"/>
                </a:rPr>
                <a:t>developing a gambling addiction, genetics, environment, medical history </a:t>
              </a:r>
            </a:p>
            <a:p>
              <a:pPr algn="ctr">
                <a:lnSpc>
                  <a:spcPts val="3080"/>
                </a:lnSpc>
              </a:pPr>
              <a:r>
                <a:rPr lang="en-US" sz="2200" spc="-44">
                  <a:solidFill>
                    <a:srgbClr val="FFFFFF"/>
                  </a:solidFill>
                  <a:latin typeface="Open Sans 2"/>
                  <a:ea typeface="Open Sans 2"/>
                  <a:cs typeface="Open Sans 2"/>
                  <a:sym typeface="Open Sans 2"/>
                </a:rPr>
                <a:t>and age may all play a role.</a:t>
              </a:r>
            </a:p>
            <a:p>
              <a:pPr algn="ctr">
                <a:lnSpc>
                  <a:spcPts val="3080"/>
                </a:lnSpc>
              </a:pPr>
            </a:p>
            <a:p>
              <a:pPr algn="ctr">
                <a:lnSpc>
                  <a:spcPts val="3080"/>
                </a:lnSpc>
              </a:pPr>
              <a:r>
                <a:rPr lang="en-US" sz="2200" spc="-44">
                  <a:solidFill>
                    <a:srgbClr val="FFFFFF"/>
                  </a:solidFill>
                  <a:latin typeface="Open Sans 2"/>
                  <a:ea typeface="Open Sans 2"/>
                  <a:cs typeface="Open Sans 2"/>
                  <a:sym typeface="Open Sans 2"/>
                </a:rPr>
                <a:t>Children and teens are at higher risk than adults for developing a gambling problem. </a:t>
              </a:r>
            </a:p>
            <a:p>
              <a:pPr algn="ctr">
                <a:lnSpc>
                  <a:spcPts val="3080"/>
                </a:lnSpc>
              </a:pPr>
              <a:r>
                <a:rPr lang="en-US" sz="2200" spc="-44">
                  <a:solidFill>
                    <a:srgbClr val="FFFFFF"/>
                  </a:solidFill>
                  <a:latin typeface="Open Sans 2"/>
                  <a:ea typeface="Open Sans 2"/>
                  <a:cs typeface="Open Sans 2"/>
                  <a:sym typeface="Open Sans 2"/>
                </a:rPr>
                <a:t>Additionally, individuals who start gambling at a young age are also more likely to develop </a:t>
              </a:r>
            </a:p>
            <a:p>
              <a:pPr algn="ctr">
                <a:lnSpc>
                  <a:spcPts val="3080"/>
                </a:lnSpc>
              </a:pPr>
              <a:r>
                <a:rPr lang="en-US" sz="2200" spc="-44">
                  <a:solidFill>
                    <a:srgbClr val="FFFFFF"/>
                  </a:solidFill>
                  <a:latin typeface="Open Sans 2"/>
                  <a:ea typeface="Open Sans 2"/>
                  <a:cs typeface="Open Sans 2"/>
                  <a:sym typeface="Open Sans 2"/>
                </a:rPr>
                <a:t>a gambling addiction later in life.</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0" y="-208595"/>
            <a:ext cx="18288000" cy="5143500"/>
          </a:xfrm>
          <a:custGeom>
            <a:avLst/>
            <a:gdLst/>
            <a:ahLst/>
            <a:cxnLst/>
            <a:rect r="r" b="b" t="t" l="l"/>
            <a:pathLst>
              <a:path h="5143500" w="18288000">
                <a:moveTo>
                  <a:pt x="0" y="0"/>
                </a:moveTo>
                <a:lnTo>
                  <a:pt x="18288000" y="0"/>
                </a:lnTo>
                <a:lnTo>
                  <a:pt x="18288000" y="5143500"/>
                </a:lnTo>
                <a:lnTo>
                  <a:pt x="0" y="5143500"/>
                </a:lnTo>
                <a:lnTo>
                  <a:pt x="0" y="0"/>
                </a:lnTo>
                <a:close/>
              </a:path>
            </a:pathLst>
          </a:custGeom>
          <a:blipFill>
            <a:blip r:embed="rId2"/>
            <a:stretch>
              <a:fillRect l="0" t="-68444" r="0" b="-68444"/>
            </a:stretch>
          </a:blipFill>
        </p:spPr>
      </p:sp>
      <p:grpSp>
        <p:nvGrpSpPr>
          <p:cNvPr name="Group 3" id="3"/>
          <p:cNvGrpSpPr/>
          <p:nvPr/>
        </p:nvGrpSpPr>
        <p:grpSpPr>
          <a:xfrm rot="0">
            <a:off x="2730793" y="1771989"/>
            <a:ext cx="12826414" cy="7342268"/>
            <a:chOff x="0" y="0"/>
            <a:chExt cx="3378150" cy="1933766"/>
          </a:xfrm>
        </p:grpSpPr>
        <p:sp>
          <p:nvSpPr>
            <p:cNvPr name="Freeform 4" id="4"/>
            <p:cNvSpPr/>
            <p:nvPr/>
          </p:nvSpPr>
          <p:spPr>
            <a:xfrm flipH="false" flipV="false" rot="0">
              <a:off x="0" y="0"/>
              <a:ext cx="3378150" cy="1933766"/>
            </a:xfrm>
            <a:custGeom>
              <a:avLst/>
              <a:gdLst/>
              <a:ahLst/>
              <a:cxnLst/>
              <a:rect r="r" b="b" t="t" l="l"/>
              <a:pathLst>
                <a:path h="1933766" w="3378150">
                  <a:moveTo>
                    <a:pt x="0" y="0"/>
                  </a:moveTo>
                  <a:lnTo>
                    <a:pt x="3378150" y="0"/>
                  </a:lnTo>
                  <a:lnTo>
                    <a:pt x="3378150" y="1933766"/>
                  </a:lnTo>
                  <a:lnTo>
                    <a:pt x="0" y="1933766"/>
                  </a:lnTo>
                  <a:close/>
                </a:path>
              </a:pathLst>
            </a:custGeom>
            <a:solidFill>
              <a:srgbClr val="0F75BC"/>
            </a:solidFill>
            <a:ln cap="sq">
              <a:noFill/>
              <a:prstDash val="solid"/>
              <a:miter/>
            </a:ln>
          </p:spPr>
        </p:sp>
        <p:sp>
          <p:nvSpPr>
            <p:cNvPr name="TextBox 5" id="5"/>
            <p:cNvSpPr txBox="true"/>
            <p:nvPr/>
          </p:nvSpPr>
          <p:spPr>
            <a:xfrm>
              <a:off x="0" y="-38100"/>
              <a:ext cx="3378150" cy="197186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3418914" y="2269172"/>
            <a:ext cx="11450173" cy="2238350"/>
          </a:xfrm>
          <a:prstGeom prst="rect">
            <a:avLst/>
          </a:prstGeom>
        </p:spPr>
        <p:txBody>
          <a:bodyPr anchor="t" rtlCol="false" tIns="0" lIns="0" bIns="0" rIns="0">
            <a:spAutoFit/>
          </a:bodyPr>
          <a:lstStyle/>
          <a:p>
            <a:pPr algn="ctr">
              <a:lnSpc>
                <a:spcPts val="5485"/>
              </a:lnSpc>
            </a:pPr>
            <a:r>
              <a:rPr lang="en-US" sz="4854">
                <a:solidFill>
                  <a:srgbClr val="FDFDFD"/>
                </a:solidFill>
                <a:latin typeface="Open Sans Extra Bold"/>
                <a:ea typeface="Open Sans Extra Bold"/>
                <a:cs typeface="Open Sans Extra Bold"/>
                <a:sym typeface="Open Sans Extra Bold"/>
              </a:rPr>
              <a:t>How can a person be addicted to something that isn't a substance?</a:t>
            </a:r>
          </a:p>
          <a:p>
            <a:pPr algn="ctr" marL="0" indent="0" lvl="0">
              <a:lnSpc>
                <a:spcPts val="6615"/>
              </a:lnSpc>
            </a:pPr>
          </a:p>
        </p:txBody>
      </p:sp>
      <p:sp>
        <p:nvSpPr>
          <p:cNvPr name="TextBox 7" id="7"/>
          <p:cNvSpPr txBox="true"/>
          <p:nvPr/>
        </p:nvSpPr>
        <p:spPr>
          <a:xfrm rot="0">
            <a:off x="3384142" y="5002877"/>
            <a:ext cx="11519716" cy="2547649"/>
          </a:xfrm>
          <a:prstGeom prst="rect">
            <a:avLst/>
          </a:prstGeom>
        </p:spPr>
        <p:txBody>
          <a:bodyPr anchor="t" rtlCol="false" tIns="0" lIns="0" bIns="0" rIns="0">
            <a:spAutoFit/>
          </a:bodyPr>
          <a:lstStyle/>
          <a:p>
            <a:pPr algn="ctr">
              <a:lnSpc>
                <a:spcPts val="3428"/>
              </a:lnSpc>
            </a:pPr>
            <a:r>
              <a:rPr lang="en-US" sz="2448" spc="-48">
                <a:solidFill>
                  <a:srgbClr val="FDFDFD"/>
                </a:solidFill>
                <a:latin typeface="Open Sans 1"/>
                <a:ea typeface="Open Sans 1"/>
                <a:cs typeface="Open Sans 1"/>
                <a:sym typeface="Open Sans 1"/>
              </a:rPr>
              <a:t>Although no substance is ingested, someone with a gambling problem gets the same effect from gambling as one might get from taking a drug or drinking alcohol.</a:t>
            </a:r>
          </a:p>
          <a:p>
            <a:pPr algn="ctr">
              <a:lnSpc>
                <a:spcPts val="3428"/>
              </a:lnSpc>
            </a:pPr>
          </a:p>
          <a:p>
            <a:pPr algn="ctr">
              <a:lnSpc>
                <a:spcPts val="3428"/>
              </a:lnSpc>
              <a:spcBef>
                <a:spcPct val="0"/>
              </a:spcBef>
            </a:pPr>
            <a:r>
              <a:rPr lang="en-US" sz="2448" spc="-48">
                <a:solidFill>
                  <a:srgbClr val="FDFDFD"/>
                </a:solidFill>
                <a:latin typeface="Open Sans 1"/>
                <a:ea typeface="Open Sans 1"/>
                <a:cs typeface="Open Sans 1"/>
                <a:sym typeface="Open Sans 1"/>
              </a:rPr>
              <a:t>Just as a person builds tolerance to drugs or alcohol, a person with unhealthy gambling habits finds that it takes more and more of the gambling experience to achieve the same emotional effect as before. This creates an increased urge for the activity and makes it harder to resist.</a:t>
            </a:r>
          </a:p>
        </p:txBody>
      </p:sp>
      <p:sp>
        <p:nvSpPr>
          <p:cNvPr name="AutoShape 8" id="8"/>
          <p:cNvSpPr/>
          <p:nvPr/>
        </p:nvSpPr>
        <p:spPr>
          <a:xfrm>
            <a:off x="8416091" y="4507522"/>
            <a:ext cx="1455818"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88217" y="9258300"/>
            <a:ext cx="19168245" cy="1464421"/>
            <a:chOff x="0" y="0"/>
            <a:chExt cx="5048427" cy="385691"/>
          </a:xfrm>
        </p:grpSpPr>
        <p:sp>
          <p:nvSpPr>
            <p:cNvPr name="Freeform 3" id="3"/>
            <p:cNvSpPr/>
            <p:nvPr/>
          </p:nvSpPr>
          <p:spPr>
            <a:xfrm flipH="false" flipV="false" rot="0">
              <a:off x="0" y="0"/>
              <a:ext cx="5048427" cy="385691"/>
            </a:xfrm>
            <a:custGeom>
              <a:avLst/>
              <a:gdLst/>
              <a:ahLst/>
              <a:cxnLst/>
              <a:rect r="r" b="b" t="t" l="l"/>
              <a:pathLst>
                <a:path h="385691" w="5048427">
                  <a:moveTo>
                    <a:pt x="0" y="0"/>
                  </a:moveTo>
                  <a:lnTo>
                    <a:pt x="5048427" y="0"/>
                  </a:lnTo>
                  <a:lnTo>
                    <a:pt x="5048427" y="385691"/>
                  </a:lnTo>
                  <a:lnTo>
                    <a:pt x="0" y="385691"/>
                  </a:lnTo>
                  <a:close/>
                </a:path>
              </a:pathLst>
            </a:custGeom>
            <a:solidFill>
              <a:srgbClr val="22597D"/>
            </a:solidFill>
            <a:ln cap="sq">
              <a:noFill/>
              <a:prstDash val="solid"/>
              <a:miter/>
            </a:ln>
          </p:spPr>
        </p:sp>
        <p:sp>
          <p:nvSpPr>
            <p:cNvPr name="TextBox 4" id="4"/>
            <p:cNvSpPr txBox="true"/>
            <p:nvPr/>
          </p:nvSpPr>
          <p:spPr>
            <a:xfrm>
              <a:off x="0" y="-38100"/>
              <a:ext cx="5048427" cy="42379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AutoShape 5" id="5"/>
          <p:cNvSpPr/>
          <p:nvPr/>
        </p:nvSpPr>
        <p:spPr>
          <a:xfrm>
            <a:off x="774081" y="2569504"/>
            <a:ext cx="1455818" cy="0"/>
          </a:xfrm>
          <a:prstGeom prst="line">
            <a:avLst/>
          </a:prstGeom>
          <a:ln cap="flat" w="38100">
            <a:solidFill>
              <a:srgbClr val="0F75BC"/>
            </a:solidFill>
            <a:prstDash val="solid"/>
            <a:headEnd type="none" len="sm" w="sm"/>
            <a:tailEnd type="none" len="sm" w="sm"/>
          </a:ln>
        </p:spPr>
      </p:sp>
      <p:sp>
        <p:nvSpPr>
          <p:cNvPr name="Freeform 6" id="6"/>
          <p:cNvSpPr/>
          <p:nvPr/>
        </p:nvSpPr>
        <p:spPr>
          <a:xfrm flipH="false" flipV="false" rot="0">
            <a:off x="1234381" y="4359417"/>
            <a:ext cx="182873" cy="671093"/>
          </a:xfrm>
          <a:custGeom>
            <a:avLst/>
            <a:gdLst/>
            <a:ahLst/>
            <a:cxnLst/>
            <a:rect r="r" b="b" t="t" l="l"/>
            <a:pathLst>
              <a:path h="671093" w="182873">
                <a:moveTo>
                  <a:pt x="0" y="0"/>
                </a:moveTo>
                <a:lnTo>
                  <a:pt x="182873" y="0"/>
                </a:lnTo>
                <a:lnTo>
                  <a:pt x="182873" y="671093"/>
                </a:lnTo>
                <a:lnTo>
                  <a:pt x="0" y="6710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33883" y="1062984"/>
            <a:ext cx="15155565" cy="954070"/>
          </a:xfrm>
          <a:prstGeom prst="rect">
            <a:avLst/>
          </a:prstGeom>
        </p:spPr>
        <p:txBody>
          <a:bodyPr anchor="t" rtlCol="false" tIns="0" lIns="0" bIns="0" rIns="0">
            <a:spAutoFit/>
          </a:bodyPr>
          <a:lstStyle/>
          <a:p>
            <a:pPr algn="l">
              <a:lnSpc>
                <a:spcPts val="7463"/>
              </a:lnSpc>
            </a:pPr>
            <a:r>
              <a:rPr lang="en-US" sz="6605">
                <a:solidFill>
                  <a:srgbClr val="22597D"/>
                </a:solidFill>
                <a:latin typeface="Open Sans Extra Bold"/>
                <a:ea typeface="Open Sans Extra Bold"/>
                <a:cs typeface="Open Sans Extra Bold"/>
                <a:sym typeface="Open Sans Extra Bold"/>
              </a:rPr>
              <a:t>Problem Gambling Comorbidities</a:t>
            </a:r>
          </a:p>
        </p:txBody>
      </p:sp>
      <p:sp>
        <p:nvSpPr>
          <p:cNvPr name="TextBox 8" id="8"/>
          <p:cNvSpPr txBox="true"/>
          <p:nvPr/>
        </p:nvSpPr>
        <p:spPr>
          <a:xfrm rot="0">
            <a:off x="1133571" y="3478334"/>
            <a:ext cx="7178094" cy="2215515"/>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3A3636"/>
                </a:solidFill>
                <a:latin typeface="Open Sans 1 Bold"/>
                <a:ea typeface="Open Sans 1 Bold"/>
                <a:cs typeface="Open Sans 1 Bold"/>
                <a:sym typeface="Open Sans 1 Bold"/>
              </a:rPr>
              <a:t>Comorbidity is common with problem gambling. Approximately 90% of people diagnosed with a gambling problem have at least one other mental health diagnosis and approximately 30% have three or more diagnoses.</a:t>
            </a:r>
          </a:p>
        </p:txBody>
      </p:sp>
      <p:grpSp>
        <p:nvGrpSpPr>
          <p:cNvPr name="Group 9" id="9"/>
          <p:cNvGrpSpPr/>
          <p:nvPr/>
        </p:nvGrpSpPr>
        <p:grpSpPr>
          <a:xfrm rot="0">
            <a:off x="9541210" y="3670419"/>
            <a:ext cx="1183869" cy="1183869"/>
            <a:chOff x="0" y="0"/>
            <a:chExt cx="1578492" cy="1578492"/>
          </a:xfrm>
        </p:grpSpPr>
        <p:sp>
          <p:nvSpPr>
            <p:cNvPr name="Freeform 10" id="10"/>
            <p:cNvSpPr/>
            <p:nvPr/>
          </p:nvSpPr>
          <p:spPr>
            <a:xfrm flipH="false" flipV="false" rot="0">
              <a:off x="0" y="0"/>
              <a:ext cx="1578492" cy="1578492"/>
            </a:xfrm>
            <a:custGeom>
              <a:avLst/>
              <a:gdLst/>
              <a:ahLst/>
              <a:cxnLst/>
              <a:rect r="r" b="b" t="t" l="l"/>
              <a:pathLst>
                <a:path h="1578492" w="1578492">
                  <a:moveTo>
                    <a:pt x="0" y="0"/>
                  </a:moveTo>
                  <a:lnTo>
                    <a:pt x="1578492" y="0"/>
                  </a:lnTo>
                  <a:lnTo>
                    <a:pt x="1578492" y="1578492"/>
                  </a:lnTo>
                  <a:lnTo>
                    <a:pt x="0" y="1578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false" flipV="false" rot="0">
              <a:off x="667331" y="341850"/>
              <a:ext cx="243831" cy="894791"/>
            </a:xfrm>
            <a:custGeom>
              <a:avLst/>
              <a:gdLst/>
              <a:ahLst/>
              <a:cxnLst/>
              <a:rect r="r" b="b" t="t" l="l"/>
              <a:pathLst>
                <a:path h="894791" w="243831">
                  <a:moveTo>
                    <a:pt x="0" y="0"/>
                  </a:moveTo>
                  <a:lnTo>
                    <a:pt x="243830" y="0"/>
                  </a:lnTo>
                  <a:lnTo>
                    <a:pt x="243830" y="894791"/>
                  </a:lnTo>
                  <a:lnTo>
                    <a:pt x="0" y="8947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12" id="12"/>
          <p:cNvSpPr txBox="true"/>
          <p:nvPr/>
        </p:nvSpPr>
        <p:spPr>
          <a:xfrm rot="0">
            <a:off x="11037226" y="3382557"/>
            <a:ext cx="6222074" cy="2301240"/>
          </a:xfrm>
          <a:prstGeom prst="rect">
            <a:avLst/>
          </a:prstGeom>
        </p:spPr>
        <p:txBody>
          <a:bodyPr anchor="t" rtlCol="false" tIns="0" lIns="0" bIns="0" rIns="0">
            <a:spAutoFit/>
          </a:bodyPr>
          <a:lstStyle/>
          <a:p>
            <a:pPr algn="l">
              <a:lnSpc>
                <a:spcPts val="2700"/>
              </a:lnSpc>
            </a:pPr>
            <a:r>
              <a:rPr lang="en-US" sz="2000" spc="120">
                <a:solidFill>
                  <a:srgbClr val="3A3636"/>
                </a:solidFill>
                <a:latin typeface="Open Sans 1"/>
                <a:ea typeface="Open Sans 1"/>
                <a:cs typeface="Open Sans 1"/>
                <a:sym typeface="Open Sans 1"/>
              </a:rPr>
              <a:t>Individuals who participate in “recreational gambling” are 1.16 times more likely to develop a mood, anxiety or substance use disorder. Individuals who have been diagnosed with a gambling disorder are 2.51 times more likely. </a:t>
            </a:r>
          </a:p>
          <a:p>
            <a:pPr algn="r" marL="0" indent="0" lvl="0">
              <a:lnSpc>
                <a:spcPts val="1890"/>
              </a:lnSpc>
              <a:spcBef>
                <a:spcPct val="0"/>
              </a:spcBef>
            </a:pPr>
            <a:r>
              <a:rPr lang="en-US" sz="1400" spc="84">
                <a:solidFill>
                  <a:srgbClr val="3A3636"/>
                </a:solidFill>
                <a:latin typeface="Open Sans 1"/>
                <a:ea typeface="Open Sans 1"/>
                <a:cs typeface="Open Sans 1"/>
                <a:sym typeface="Open Sans 1"/>
              </a:rPr>
              <a:t>(Parhami et al, 2014)</a:t>
            </a:r>
          </a:p>
        </p:txBody>
      </p:sp>
      <p:grpSp>
        <p:nvGrpSpPr>
          <p:cNvPr name="Group 13" id="13"/>
          <p:cNvGrpSpPr/>
          <p:nvPr/>
        </p:nvGrpSpPr>
        <p:grpSpPr>
          <a:xfrm rot="0">
            <a:off x="1133571" y="6586919"/>
            <a:ext cx="1183869" cy="1183869"/>
            <a:chOff x="0" y="0"/>
            <a:chExt cx="1578492" cy="1578492"/>
          </a:xfrm>
        </p:grpSpPr>
        <p:sp>
          <p:nvSpPr>
            <p:cNvPr name="Freeform 14" id="14"/>
            <p:cNvSpPr/>
            <p:nvPr/>
          </p:nvSpPr>
          <p:spPr>
            <a:xfrm flipH="false" flipV="false" rot="0">
              <a:off x="0" y="0"/>
              <a:ext cx="1578492" cy="1578492"/>
            </a:xfrm>
            <a:custGeom>
              <a:avLst/>
              <a:gdLst/>
              <a:ahLst/>
              <a:cxnLst/>
              <a:rect r="r" b="b" t="t" l="l"/>
              <a:pathLst>
                <a:path h="1578492" w="1578492">
                  <a:moveTo>
                    <a:pt x="0" y="0"/>
                  </a:moveTo>
                  <a:lnTo>
                    <a:pt x="1578492" y="0"/>
                  </a:lnTo>
                  <a:lnTo>
                    <a:pt x="1578492" y="1578492"/>
                  </a:lnTo>
                  <a:lnTo>
                    <a:pt x="0" y="1578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5" id="15"/>
            <p:cNvSpPr/>
            <p:nvPr/>
          </p:nvSpPr>
          <p:spPr>
            <a:xfrm flipH="false" flipV="false" rot="0">
              <a:off x="667331" y="341850"/>
              <a:ext cx="243831" cy="894791"/>
            </a:xfrm>
            <a:custGeom>
              <a:avLst/>
              <a:gdLst/>
              <a:ahLst/>
              <a:cxnLst/>
              <a:rect r="r" b="b" t="t" l="l"/>
              <a:pathLst>
                <a:path h="894791" w="243831">
                  <a:moveTo>
                    <a:pt x="0" y="0"/>
                  </a:moveTo>
                  <a:lnTo>
                    <a:pt x="243830" y="0"/>
                  </a:lnTo>
                  <a:lnTo>
                    <a:pt x="243830" y="894791"/>
                  </a:lnTo>
                  <a:lnTo>
                    <a:pt x="0" y="8947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16" id="16"/>
          <p:cNvSpPr txBox="true"/>
          <p:nvPr/>
        </p:nvSpPr>
        <p:spPr>
          <a:xfrm rot="0">
            <a:off x="2730793" y="6523533"/>
            <a:ext cx="5389078" cy="1272540"/>
          </a:xfrm>
          <a:prstGeom prst="rect">
            <a:avLst/>
          </a:prstGeom>
        </p:spPr>
        <p:txBody>
          <a:bodyPr anchor="t" rtlCol="false" tIns="0" lIns="0" bIns="0" rIns="0">
            <a:spAutoFit/>
          </a:bodyPr>
          <a:lstStyle/>
          <a:p>
            <a:pPr algn="l">
              <a:lnSpc>
                <a:spcPts val="2700"/>
              </a:lnSpc>
            </a:pPr>
            <a:r>
              <a:rPr lang="en-US" sz="2000" spc="120">
                <a:solidFill>
                  <a:srgbClr val="3A3636"/>
                </a:solidFill>
                <a:latin typeface="Open Sans 1"/>
                <a:ea typeface="Open Sans 1"/>
                <a:cs typeface="Open Sans 1"/>
                <a:sym typeface="Open Sans 1"/>
              </a:rPr>
              <a:t>One in five individuals experiencing problems with gambling has attempted or completed suicide. </a:t>
            </a:r>
          </a:p>
          <a:p>
            <a:pPr algn="r" marL="0" indent="0" lvl="0">
              <a:lnSpc>
                <a:spcPts val="1890"/>
              </a:lnSpc>
              <a:spcBef>
                <a:spcPct val="0"/>
              </a:spcBef>
            </a:pPr>
            <a:r>
              <a:rPr lang="en-US" sz="1400" spc="84">
                <a:solidFill>
                  <a:srgbClr val="3A3636"/>
                </a:solidFill>
                <a:latin typeface="Open Sans 1"/>
                <a:ea typeface="Open Sans 1"/>
                <a:cs typeface="Open Sans 1"/>
                <a:sym typeface="Open Sans 1"/>
              </a:rPr>
              <a:t>(Moghaddam et al, 2015)</a:t>
            </a:r>
          </a:p>
        </p:txBody>
      </p:sp>
      <p:grpSp>
        <p:nvGrpSpPr>
          <p:cNvPr name="Group 17" id="17"/>
          <p:cNvGrpSpPr/>
          <p:nvPr/>
        </p:nvGrpSpPr>
        <p:grpSpPr>
          <a:xfrm rot="0">
            <a:off x="9541210" y="6612204"/>
            <a:ext cx="1183869" cy="1183869"/>
            <a:chOff x="0" y="0"/>
            <a:chExt cx="1578492" cy="1578492"/>
          </a:xfrm>
        </p:grpSpPr>
        <p:sp>
          <p:nvSpPr>
            <p:cNvPr name="Freeform 18" id="18"/>
            <p:cNvSpPr/>
            <p:nvPr/>
          </p:nvSpPr>
          <p:spPr>
            <a:xfrm flipH="false" flipV="false" rot="0">
              <a:off x="0" y="0"/>
              <a:ext cx="1578492" cy="1578492"/>
            </a:xfrm>
            <a:custGeom>
              <a:avLst/>
              <a:gdLst/>
              <a:ahLst/>
              <a:cxnLst/>
              <a:rect r="r" b="b" t="t" l="l"/>
              <a:pathLst>
                <a:path h="1578492" w="1578492">
                  <a:moveTo>
                    <a:pt x="0" y="0"/>
                  </a:moveTo>
                  <a:lnTo>
                    <a:pt x="1578492" y="0"/>
                  </a:lnTo>
                  <a:lnTo>
                    <a:pt x="1578492" y="1578492"/>
                  </a:lnTo>
                  <a:lnTo>
                    <a:pt x="0" y="1578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9" id="19"/>
            <p:cNvSpPr/>
            <p:nvPr/>
          </p:nvSpPr>
          <p:spPr>
            <a:xfrm flipH="false" flipV="false" rot="0">
              <a:off x="667331" y="341850"/>
              <a:ext cx="243831" cy="894791"/>
            </a:xfrm>
            <a:custGeom>
              <a:avLst/>
              <a:gdLst/>
              <a:ahLst/>
              <a:cxnLst/>
              <a:rect r="r" b="b" t="t" l="l"/>
              <a:pathLst>
                <a:path h="894791" w="243831">
                  <a:moveTo>
                    <a:pt x="0" y="0"/>
                  </a:moveTo>
                  <a:lnTo>
                    <a:pt x="243830" y="0"/>
                  </a:lnTo>
                  <a:lnTo>
                    <a:pt x="243830" y="894791"/>
                  </a:lnTo>
                  <a:lnTo>
                    <a:pt x="0" y="8947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20" id="20"/>
          <p:cNvSpPr txBox="true"/>
          <p:nvPr/>
        </p:nvSpPr>
        <p:spPr>
          <a:xfrm rot="0">
            <a:off x="11037226" y="6324342"/>
            <a:ext cx="6222074" cy="1853565"/>
          </a:xfrm>
          <a:prstGeom prst="rect">
            <a:avLst/>
          </a:prstGeom>
        </p:spPr>
        <p:txBody>
          <a:bodyPr anchor="t" rtlCol="false" tIns="0" lIns="0" bIns="0" rIns="0">
            <a:spAutoFit/>
          </a:bodyPr>
          <a:lstStyle/>
          <a:p>
            <a:pPr algn="l">
              <a:lnSpc>
                <a:spcPts val="2700"/>
              </a:lnSpc>
            </a:pPr>
            <a:r>
              <a:rPr lang="en-US" sz="2000" spc="120">
                <a:solidFill>
                  <a:srgbClr val="3A3636"/>
                </a:solidFill>
                <a:latin typeface="Open Sans 1"/>
                <a:ea typeface="Open Sans 1"/>
                <a:cs typeface="Open Sans 1"/>
                <a:sym typeface="Open Sans 1"/>
              </a:rPr>
              <a:t>Those with gambling addiction also reported: </a:t>
            </a:r>
          </a:p>
          <a:p>
            <a:pPr algn="l" marL="431801" indent="-215900" lvl="1">
              <a:lnSpc>
                <a:spcPts val="2700"/>
              </a:lnSpc>
              <a:buFont typeface="Arial"/>
              <a:buChar char="•"/>
            </a:pPr>
            <a:r>
              <a:rPr lang="en-US" sz="2000" spc="120">
                <a:solidFill>
                  <a:srgbClr val="3A3636"/>
                </a:solidFill>
                <a:latin typeface="Open Sans 1"/>
                <a:ea typeface="Open Sans 1"/>
                <a:cs typeface="Open Sans 1"/>
                <a:sym typeface="Open Sans 1"/>
              </a:rPr>
              <a:t>Alcohol Use Disorder 73.2%</a:t>
            </a:r>
          </a:p>
          <a:p>
            <a:pPr algn="l" marL="431801" indent="-215900" lvl="1">
              <a:lnSpc>
                <a:spcPts val="2700"/>
              </a:lnSpc>
              <a:buFont typeface="Arial"/>
              <a:buChar char="•"/>
            </a:pPr>
            <a:r>
              <a:rPr lang="en-US" sz="2000" spc="120">
                <a:solidFill>
                  <a:srgbClr val="3A3636"/>
                </a:solidFill>
                <a:latin typeface="Open Sans 1"/>
                <a:ea typeface="Open Sans 1"/>
                <a:cs typeface="Open Sans 1"/>
                <a:sym typeface="Open Sans 1"/>
              </a:rPr>
              <a:t>Substance Use Disorder 38.1%</a:t>
            </a:r>
          </a:p>
          <a:p>
            <a:pPr algn="l" marL="431801" indent="-215900" lvl="1">
              <a:lnSpc>
                <a:spcPts val="2700"/>
              </a:lnSpc>
              <a:buFont typeface="Arial"/>
              <a:buChar char="•"/>
            </a:pPr>
            <a:r>
              <a:rPr lang="en-US" sz="2000" spc="120">
                <a:solidFill>
                  <a:srgbClr val="3A3636"/>
                </a:solidFill>
                <a:latin typeface="Open Sans 1"/>
                <a:ea typeface="Open Sans 1"/>
                <a:cs typeface="Open Sans 1"/>
                <a:sym typeface="Open Sans 1"/>
              </a:rPr>
              <a:t>Nicotine Dependence 60.4% </a:t>
            </a:r>
          </a:p>
          <a:p>
            <a:pPr algn="r">
              <a:lnSpc>
                <a:spcPts val="1890"/>
              </a:lnSpc>
            </a:pPr>
            <a:r>
              <a:rPr lang="en-US" sz="1400" spc="84">
                <a:solidFill>
                  <a:srgbClr val="3A3636"/>
                </a:solidFill>
                <a:latin typeface="Open Sans 1"/>
                <a:ea typeface="Open Sans 1"/>
                <a:cs typeface="Open Sans 1"/>
                <a:sym typeface="Open Sans 1"/>
              </a:rPr>
              <a:t>(Petry et al, 2005)</a:t>
            </a:r>
          </a:p>
          <a:p>
            <a:pPr algn="l" marL="0" indent="0" lvl="0">
              <a:lnSpc>
                <a:spcPts val="1890"/>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622177F12D21469D2327DAA6BB999C" ma:contentTypeVersion="18" ma:contentTypeDescription="Create a new document." ma:contentTypeScope="" ma:versionID="8c18c71487d0dcaa3ed54b35ddfbba04">
  <xsd:schema xmlns:xsd="http://www.w3.org/2001/XMLSchema" xmlns:xs="http://www.w3.org/2001/XMLSchema" xmlns:p="http://schemas.microsoft.com/office/2006/metadata/properties" xmlns:ns2="03aa3187-e135-43ea-92ef-abbae004f417" xmlns:ns3="50b24ada-5b5f-4716-a926-7b9eb5f40a33" targetNamespace="http://schemas.microsoft.com/office/2006/metadata/properties" ma:root="true" ma:fieldsID="514d812113916c373d4cc90563e0b11a" ns2:_="" ns3:_="">
    <xsd:import namespace="03aa3187-e135-43ea-92ef-abbae004f417"/>
    <xsd:import namespace="50b24ada-5b5f-4716-a926-7b9eb5f40a3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aa3187-e135-43ea-92ef-abbae004f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70a2c7-5249-4de3-971a-79a78c48ea0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b24ada-5b5f-4716-a926-7b9eb5f40a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acd001d-c197-455c-a77d-4f79c985e1aa}" ma:internalName="TaxCatchAll" ma:showField="CatchAllData" ma:web="50b24ada-5b5f-4716-a926-7b9eb5f40a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b24ada-5b5f-4716-a926-7b9eb5f40a33" xsi:nil="true"/>
    <lcf76f155ced4ddcb4097134ff3c332f xmlns="03aa3187-e135-43ea-92ef-abbae004f4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B5E528-B650-4D2C-AA59-2049AB0E6BA0}"/>
</file>

<file path=customXml/itemProps2.xml><?xml version="1.0" encoding="utf-8"?>
<ds:datastoreItem xmlns:ds="http://schemas.openxmlformats.org/officeDocument/2006/customXml" ds:itemID="{27430AB0-30C6-43E2-BCDD-067A8EBCFE9C}"/>
</file>

<file path=customXml/itemProps3.xml><?xml version="1.0" encoding="utf-8"?>
<ds:datastoreItem xmlns:ds="http://schemas.openxmlformats.org/officeDocument/2006/customXml" ds:itemID="{9D2E96D0-A525-4E01-AD8A-C0F9A42EB6E2}"/>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Gambling 101 - PGAM 2025</dc:title>
  <cp:revision>1</cp:revision>
  <dcterms:created xsi:type="dcterms:W3CDTF">2006-08-16T00:00:00Z</dcterms:created>
  <dcterms:modified xsi:type="dcterms:W3CDTF">2011-08-01T06:04:30Z</dcterms:modified>
  <dc:identifier>DAGdV9BbVv8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0x01010009622177F12D21469D2327DAA6BB999C</vt:lpwstr>
  </property>
</Properties>
</file>